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377" r:id="rId4"/>
    <p:sldId id="415" r:id="rId6"/>
    <p:sldId id="386" r:id="rId7"/>
    <p:sldId id="387" r:id="rId8"/>
    <p:sldId id="438" r:id="rId9"/>
    <p:sldId id="439" r:id="rId10"/>
    <p:sldId id="440" r:id="rId11"/>
    <p:sldId id="441" r:id="rId12"/>
    <p:sldId id="442" r:id="rId13"/>
    <p:sldId id="443" r:id="rId14"/>
    <p:sldId id="444" r:id="rId15"/>
    <p:sldId id="389" r:id="rId16"/>
    <p:sldId id="391" r:id="rId17"/>
    <p:sldId id="393" r:id="rId18"/>
    <p:sldId id="408" r:id="rId19"/>
    <p:sldId id="409" r:id="rId20"/>
    <p:sldId id="396" r:id="rId21"/>
    <p:sldId id="410" r:id="rId22"/>
    <p:sldId id="411" r:id="rId23"/>
    <p:sldId id="414" r:id="rId24"/>
    <p:sldId id="400" r:id="rId25"/>
    <p:sldId id="412" r:id="rId26"/>
    <p:sldId id="413" r:id="rId27"/>
    <p:sldId id="401" r:id="rId28"/>
    <p:sldId id="402" r:id="rId29"/>
    <p:sldId id="403" r:id="rId30"/>
    <p:sldId id="31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Bee"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多样性指令：聚类、长度、多轮对话、业务等的策略</a:t>
            </a:r>
            <a:r>
              <a:rPr lang="zh-CN" altLang="en-US" dirty="0"/>
              <a:t>筛选</a:t>
            </a:r>
            <a:endParaRPr lang="zh-CN" altLang="en-US" dirty="0"/>
          </a:p>
          <a:p>
            <a:r>
              <a:rPr lang="zh-CN" altLang="en-US" dirty="0"/>
              <a:t>多版本模型：多源、多版本模型的参考</a:t>
            </a:r>
            <a:r>
              <a:rPr lang="zh-CN" altLang="en-US" dirty="0"/>
              <a:t>编写</a:t>
            </a:r>
            <a:endParaRPr lang="zh-CN" altLang="en-US" dirty="0"/>
          </a:p>
          <a:p>
            <a:r>
              <a:rPr lang="zh-CN" altLang="en-US">
                <a:sym typeface="+mn-ea"/>
              </a:rPr>
              <a:t>基于模型的响应筛选：</a:t>
            </a:r>
            <a:r>
              <a:rPr lang="zh-CN" altLang="en-US" dirty="0"/>
              <a:t>基于模型</a:t>
            </a:r>
            <a:r>
              <a:rPr lang="en-US" altLang="zh-CN" dirty="0"/>
              <a:t>CAS</a:t>
            </a:r>
            <a:r>
              <a:rPr lang="zh-CN" altLang="en-US" dirty="0"/>
              <a:t>等响应的筛选、基于</a:t>
            </a:r>
            <a:r>
              <a:rPr lang="en-US" altLang="zh-CN" dirty="0">
                <a:sym typeface="+mn-ea"/>
              </a:rPr>
              <a:t>rewardmodel</a:t>
            </a:r>
            <a:r>
              <a:rPr lang="zh-CN" altLang="en-US" dirty="0"/>
              <a:t>、打分模型。</a:t>
            </a:r>
            <a:r>
              <a:rPr lang="zh-CN" altLang="en-US">
                <a:sym typeface="+mn-ea"/>
              </a:rPr>
              <a:t>新学习回答需要在</a:t>
            </a:r>
            <a:r>
              <a:rPr lang="en-US" altLang="zh-CN">
                <a:sym typeface="+mn-ea"/>
              </a:rPr>
              <a:t>rewardmodel</a:t>
            </a:r>
            <a:r>
              <a:rPr lang="zh-CN" altLang="en-US">
                <a:sym typeface="+mn-ea"/>
              </a:rPr>
              <a:t>打败历史回答，用于保证迭代的有效性。</a:t>
            </a:r>
            <a:endParaRPr lang="zh-CN" altLang="en-US" dirty="0"/>
          </a:p>
          <a:p>
            <a:endParaRPr lang="zh-CN" altLang="en-US" dirty="0"/>
          </a:p>
          <a:p>
            <a:r>
              <a:rPr lang="zh-CN" altLang="en-US" dirty="0"/>
              <a:t>指令进化：基于</a:t>
            </a:r>
            <a:r>
              <a:rPr lang="en-US" altLang="zh-CN" dirty="0"/>
              <a:t>PE</a:t>
            </a:r>
            <a:r>
              <a:rPr lang="zh-CN" altLang="en-US" dirty="0"/>
              <a:t>和种子进行指令</a:t>
            </a:r>
            <a:r>
              <a:rPr lang="zh-CN" altLang="en-US" dirty="0"/>
              <a:t>进化</a:t>
            </a:r>
            <a:endParaRPr lang="zh-CN" altLang="en-US" dirty="0"/>
          </a:p>
          <a:p>
            <a:pPr marL="0" lvl="1"/>
            <a:r>
              <a:rPr lang="zh-CN" altLang="en-US">
                <a:sym typeface="+mn-ea"/>
              </a:rPr>
              <a:t>前一版本模型的响应生成：基于上一版本模型生成回答</a:t>
            </a:r>
            <a:endParaRPr lang="zh-CN" altLang="en-US">
              <a:sym typeface="+mn-ea"/>
            </a:endParaRPr>
          </a:p>
          <a:p>
            <a:r>
              <a:rPr lang="zh-CN" altLang="en-US">
                <a:sym typeface="+mn-ea"/>
              </a:rPr>
              <a:t>基于响应反思的指令筛选：对回答进行反思，找到有待改进的回答。</a:t>
            </a:r>
            <a:endParaRPr lang="zh-CN" altLang="en-US">
              <a:sym typeface="+mn-ea"/>
            </a:endParaRPr>
          </a:p>
          <a:p>
            <a:endParaRPr lang="zh-CN" altLang="en-US">
              <a:sym typeface="+mn-ea"/>
            </a:endParaRPr>
          </a:p>
          <a:p>
            <a:r>
              <a:rPr lang="zh-CN" altLang="en-US">
                <a:sym typeface="+mn-ea"/>
              </a:rPr>
              <a:t>多样性指令、高质量响应的数据是一直的目标，基于模型的迭代则恰恰是契合这一目标。更好一致性的响应可以更快速的达到</a:t>
            </a:r>
            <a:r>
              <a:rPr lang="zh-CN" altLang="en-US">
                <a:sym typeface="+mn-ea"/>
              </a:rPr>
              <a:t>这一目标。</a:t>
            </a:r>
            <a:endParaRPr lang="zh-CN" altLang="en-US">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1C26B-654F-4BC8-BB5E-5DE2E631EEB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4.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zh-CN" noProof="0" dirty="0">
                <a:ln>
                  <a:noFill/>
                </a:ln>
                <a:solidFill>
                  <a:srgbClr val="7F7F7F"/>
                </a:solidFill>
                <a:effectLst/>
                <a:uLnTx/>
                <a:uFillTx/>
                <a:latin typeface="微软雅黑"/>
                <a:ea typeface="微软雅黑"/>
                <a:cs typeface="微软雅黑"/>
                <a:sym typeface="+mn-ea"/>
              </a:rPr>
              <a:t>©2024.5</a:t>
            </a:r>
            <a:r>
              <a:rPr lang="en-US" altLang="zh-CN" spc="-30" noProof="0" dirty="0">
                <a:ln>
                  <a:noFill/>
                </a:ln>
                <a:solidFill>
                  <a:srgbClr val="7F7F7F"/>
                </a:solidFill>
                <a:effectLst/>
                <a:uLnTx/>
                <a:uFillTx/>
                <a:latin typeface="微软雅黑"/>
                <a:ea typeface="微软雅黑"/>
                <a:cs typeface="微软雅黑"/>
                <a:sym typeface="+mn-ea"/>
              </a:rPr>
              <a:t> </a:t>
            </a:r>
            <a:r>
              <a:rPr lang="en-US" altLang="zh-CN" spc="-5" noProof="0" dirty="0" err="1">
                <a:ln>
                  <a:noFill/>
                </a:ln>
                <a:solidFill>
                  <a:srgbClr val="7F7F7F"/>
                </a:solidFill>
                <a:effectLst/>
                <a:uLnTx/>
                <a:uFillTx/>
                <a:latin typeface="微软雅黑"/>
                <a:ea typeface="宋体" pitchFamily="2" charset="-122"/>
                <a:cs typeface="微软雅黑"/>
                <a:sym typeface="+mn-ea"/>
              </a:rPr>
              <a:t>baichuan</a:t>
            </a:r>
            <a:r>
              <a:rPr lang="en-US" altLang="zh-CN" spc="-35" noProof="0" dirty="0">
                <a:ln>
                  <a:noFill/>
                </a:ln>
                <a:solidFill>
                  <a:srgbClr val="7F7F7F"/>
                </a:solidFill>
                <a:effectLst/>
                <a:uLnTx/>
                <a:uFillTx/>
                <a:latin typeface="微软雅黑"/>
                <a:ea typeface="微软雅黑"/>
                <a:cs typeface="微软雅黑"/>
                <a:sym typeface="+mn-ea"/>
              </a:rPr>
              <a:t> </a:t>
            </a:r>
            <a:r>
              <a:rPr lang="en-US" altLang="zh-CN" spc="-5" noProof="0" dirty="0">
                <a:ln>
                  <a:noFill/>
                </a:ln>
                <a:solidFill>
                  <a:srgbClr val="7F7F7F"/>
                </a:solidFill>
                <a:effectLst/>
                <a:uLnTx/>
                <a:uFillTx/>
                <a:latin typeface="微软雅黑"/>
                <a:ea typeface="微软雅黑"/>
                <a:cs typeface="微软雅黑"/>
                <a:sym typeface="+mn-ea"/>
              </a:rPr>
              <a:t>Inc.</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2" name="think-cell 幻灯片" r:id="rId3" imgW="0" imgH="0" progId="TCLayout.ActiveDocument.1">
                  <p:embed/>
                </p:oleObj>
              </mc:Choice>
              <mc:Fallback>
                <p:oleObj name="think-cell 幻灯片" r:id="rId3" imgW="0" imgH="0" progId="TCLayout.ActiveDocument.1">
                  <p:embed/>
                  <p:pic>
                    <p:nvPicPr>
                      <p:cNvPr id="0" name="图片 2086"/>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灯片编号占位符 7"/>
          <p:cNvSpPr/>
          <p:nvPr>
            <p:ph type="sldNum" sz="quarter" idx="11"/>
          </p:nvPr>
        </p:nvSpPr>
        <p:spPr/>
        <p:txBody>
          <a:bodyPr/>
          <a:lstStyle>
            <a:lvl1pPr>
              <a:defRPr>
                <a:latin typeface="Calibri" charset="0"/>
                <a:cs typeface="Calibri" charset="0"/>
              </a:defRPr>
            </a:lvl1pPr>
          </a:lstStyle>
          <a:p>
            <a:fld id="{2BFE96A1-867F-491B-BDC1-B24367321CB7}" type="slidenum">
              <a:rPr lang="zh-CN" altLang="en-US" smtClean="0"/>
            </a:fld>
            <a:endParaRPr lang="zh-CN" altLang="en-US" dirty="0"/>
          </a:p>
        </p:txBody>
      </p:sp>
      <p:sp>
        <p:nvSpPr>
          <p:cNvPr id="12" name="标题 1"/>
          <p:cNvSpPr/>
          <p:nvPr>
            <p:ph type="title"/>
          </p:nvPr>
        </p:nvSpPr>
        <p:spPr>
          <a:xfrm>
            <a:off x="212071" y="494073"/>
            <a:ext cx="9846329" cy="367751"/>
          </a:xfrm>
          <a:prstGeom prst="rect">
            <a:avLst/>
          </a:prstGeom>
        </p:spPr>
        <p:txBody>
          <a:bodyPr vert="horz"/>
          <a:lstStyle>
            <a:lvl1pPr marL="0" marR="0" indent="0" algn="l" defTabSz="821690" rtl="0" fontAlgn="auto" latinLnBrk="0" hangingPunct="0">
              <a:lnSpc>
                <a:spcPct val="100000"/>
              </a:lnSpc>
              <a:spcBef>
                <a:spcPts val="0"/>
              </a:spcBef>
              <a:spcAft>
                <a:spcPts val="0"/>
              </a:spcAft>
              <a:buClrTx/>
              <a:buSzTx/>
              <a:buFontTx/>
              <a:buNone/>
              <a:defRPr kumimoji="0" lang="en-US" sz="2400" b="1" i="0" u="none" strike="noStrike" cap="none" spc="0" normalizeH="0" baseline="0" dirty="0">
                <a:ln>
                  <a:noFill/>
                </a:ln>
                <a:solidFill>
                  <a:srgbClr val="000000"/>
                </a:solidFill>
                <a:effectLst/>
                <a:uFillTx/>
                <a:latin typeface="Product Sans" pitchFamily="34" charset="0"/>
                <a:ea typeface="Tahoma" panose="020B0604030504040204" pitchFamily="34" charset="0"/>
                <a:cs typeface="Tahoma" panose="020B0604030504040204" pitchFamily="34" charset="0"/>
                <a:sym typeface="Azo Sans Bold"/>
              </a:defRPr>
            </a:lvl1pPr>
          </a:lstStyle>
          <a:p>
            <a:r>
              <a:rPr lang="zh-CN" altLang="en-US" dirty="0" smtClean="0"/>
              <a:t>单击此处</a:t>
            </a:r>
            <a:r>
              <a:rPr lang="zh-CN" altLang="en-US" dirty="0"/>
              <a:t>编辑母版标题样式</a:t>
            </a:r>
            <a:endParaRPr lang="en-US" dirty="0"/>
          </a:p>
        </p:txBody>
      </p:sp>
      <p:grpSp>
        <p:nvGrpSpPr>
          <p:cNvPr id="13" name="组合 12"/>
          <p:cNvGrpSpPr/>
          <p:nvPr userDrawn="1"/>
        </p:nvGrpSpPr>
        <p:grpSpPr>
          <a:xfrm>
            <a:off x="1905" y="344170"/>
            <a:ext cx="210166" cy="690206"/>
            <a:chOff x="218" y="624"/>
            <a:chExt cx="341" cy="1158"/>
          </a:xfrm>
        </p:grpSpPr>
        <p:sp>
          <p:nvSpPr>
            <p:cNvPr id="14" name="矩形 13"/>
            <p:cNvSpPr/>
            <p:nvPr userDrawn="1"/>
          </p:nvSpPr>
          <p:spPr>
            <a:xfrm>
              <a:off x="218" y="624"/>
              <a:ext cx="341" cy="579"/>
            </a:xfrm>
            <a:prstGeom prst="rect">
              <a:avLst/>
            </a:prstGeom>
            <a:solidFill>
              <a:schemeClr val="accent2">
                <a:lumMod val="60000"/>
                <a:lumOff val="40000"/>
              </a:schemeClr>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218" y="1203"/>
              <a:ext cx="341" cy="579"/>
            </a:xfrm>
            <a:prstGeom prst="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cxnSp>
        <p:nvCxnSpPr>
          <p:cNvPr id="16" name="直接连接符 15"/>
          <p:cNvCxnSpPr/>
          <p:nvPr userDrawn="1"/>
        </p:nvCxnSpPr>
        <p:spPr>
          <a:xfrm>
            <a:off x="212090" y="1034415"/>
            <a:ext cx="11497945" cy="0"/>
          </a:xfrm>
          <a:prstGeom prst="line">
            <a:avLst/>
          </a:prstGeom>
          <a:ln w="19050">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pic>
        <p:nvPicPr>
          <p:cNvPr id="17" name="图片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16185" y="430530"/>
            <a:ext cx="1624965" cy="511175"/>
          </a:xfrm>
          <a:prstGeom prst="rect">
            <a:avLst/>
          </a:prstGeom>
        </p:spPr>
      </p:pic>
      <p:sp>
        <p:nvSpPr>
          <p:cNvPr id="18" name="object 11"/>
          <p:cNvSpPr txBox="1"/>
          <p:nvPr userDrawn="1"/>
        </p:nvSpPr>
        <p:spPr>
          <a:xfrm>
            <a:off x="0" y="6722745"/>
            <a:ext cx="1271905" cy="1352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sz="800" b="0" i="0" u="none" strike="noStrike" kern="1200" cap="none" spc="0" normalizeH="0" baseline="0" noProof="0" dirty="0">
                <a:ln>
                  <a:noFill/>
                </a:ln>
                <a:solidFill>
                  <a:srgbClr val="7F7F7F"/>
                </a:solidFill>
                <a:effectLst/>
                <a:uLnTx/>
                <a:uFillTx/>
                <a:latin typeface="微软雅黑"/>
                <a:ea typeface="+mn-ea"/>
                <a:cs typeface="微软雅黑"/>
              </a:rPr>
              <a:t>©202</a:t>
            </a:r>
            <a:r>
              <a:rPr kumimoji="0" lang="en-US" sz="800" b="0" i="0" u="none" strike="noStrike" kern="1200" cap="none" spc="0" normalizeH="0" baseline="0" noProof="0" dirty="0">
                <a:ln>
                  <a:noFill/>
                </a:ln>
                <a:solidFill>
                  <a:srgbClr val="7F7F7F"/>
                </a:solidFill>
                <a:effectLst/>
                <a:uLnTx/>
                <a:uFillTx/>
                <a:latin typeface="微软雅黑"/>
                <a:ea typeface="+mn-ea"/>
                <a:cs typeface="微软雅黑"/>
              </a:rPr>
              <a:t>4</a:t>
            </a:r>
            <a:r>
              <a:rPr kumimoji="0" sz="800" b="0" i="0" u="none" strike="noStrike" kern="1200" cap="none" spc="0" normalizeH="0" baseline="0" noProof="0" dirty="0">
                <a:ln>
                  <a:noFill/>
                </a:ln>
                <a:solidFill>
                  <a:srgbClr val="7F7F7F"/>
                </a:solidFill>
                <a:effectLst/>
                <a:uLnTx/>
                <a:uFillTx/>
                <a:latin typeface="微软雅黑"/>
                <a:ea typeface="+mn-ea"/>
                <a:cs typeface="微软雅黑"/>
              </a:rPr>
              <a:t>.</a:t>
            </a:r>
            <a:r>
              <a:rPr kumimoji="0" lang="en-US" sz="800" b="0" i="0" u="none" strike="noStrike" kern="1200" cap="none" spc="0" normalizeH="0" baseline="0" noProof="0" dirty="0">
                <a:ln>
                  <a:noFill/>
                </a:ln>
                <a:solidFill>
                  <a:srgbClr val="7F7F7F"/>
                </a:solidFill>
                <a:effectLst/>
                <a:uLnTx/>
                <a:uFillTx/>
                <a:latin typeface="微软雅黑"/>
                <a:ea typeface="+mn-ea"/>
                <a:cs typeface="微软雅黑"/>
              </a:rPr>
              <a:t>05</a:t>
            </a:r>
            <a:r>
              <a:rPr kumimoji="0" sz="800" b="0" i="0" u="none" strike="noStrike" kern="1200" cap="none" spc="-30" normalizeH="0" baseline="0" noProof="0" dirty="0">
                <a:ln>
                  <a:noFill/>
                </a:ln>
                <a:solidFill>
                  <a:srgbClr val="7F7F7F"/>
                </a:solidFill>
                <a:effectLst/>
                <a:uLnTx/>
                <a:uFillTx/>
                <a:latin typeface="微软雅黑"/>
                <a:ea typeface="+mn-ea"/>
                <a:cs typeface="微软雅黑"/>
              </a:rPr>
              <a:t> </a:t>
            </a:r>
            <a:r>
              <a:rPr kumimoji="0" lang="en-US" altLang="zh-CN" sz="800" b="0" i="0" u="none" strike="noStrike" kern="1200" cap="none" spc="-5" normalizeH="0" baseline="0" noProof="0" dirty="0">
                <a:ln>
                  <a:noFill/>
                </a:ln>
                <a:solidFill>
                  <a:srgbClr val="7F7F7F"/>
                </a:solidFill>
                <a:effectLst/>
                <a:uLnTx/>
                <a:uFillTx/>
                <a:latin typeface="微软雅黑"/>
                <a:ea typeface="宋体" pitchFamily="2" charset="-122"/>
                <a:cs typeface="微软雅黑"/>
              </a:rPr>
              <a:t>baichuan</a:t>
            </a:r>
            <a:r>
              <a:rPr kumimoji="0" sz="800" b="0" i="0" u="none" strike="noStrike" kern="1200" cap="none" spc="-35" normalizeH="0" baseline="0" noProof="0" dirty="0">
                <a:ln>
                  <a:noFill/>
                </a:ln>
                <a:solidFill>
                  <a:srgbClr val="7F7F7F"/>
                </a:solidFill>
                <a:effectLst/>
                <a:uLnTx/>
                <a:uFillTx/>
                <a:latin typeface="微软雅黑"/>
                <a:ea typeface="+mn-ea"/>
                <a:cs typeface="微软雅黑"/>
              </a:rPr>
              <a:t> </a:t>
            </a:r>
            <a:r>
              <a:rPr kumimoji="0" sz="800" b="0" i="0" u="none" strike="noStrike" kern="1200" cap="none" spc="-5" normalizeH="0" baseline="0" noProof="0" dirty="0">
                <a:ln>
                  <a:noFill/>
                </a:ln>
                <a:solidFill>
                  <a:srgbClr val="7F7F7F"/>
                </a:solidFill>
                <a:effectLst/>
                <a:uLnTx/>
                <a:uFillTx/>
                <a:latin typeface="微软雅黑"/>
                <a:ea typeface="+mn-ea"/>
                <a:cs typeface="微软雅黑"/>
              </a:rPr>
              <a:t>Inc.</a:t>
            </a:r>
            <a:endParaRPr kumimoji="0" sz="800" b="0" i="0" u="none" strike="noStrike" kern="1200" cap="none" spc="0" normalizeH="0" baseline="0" noProof="0" dirty="0">
              <a:ln>
                <a:noFill/>
              </a:ln>
              <a:solidFill>
                <a:prstClr val="black"/>
              </a:solidFill>
              <a:effectLst/>
              <a:uLnTx/>
              <a:uFillTx/>
              <a:latin typeface="微软雅黑"/>
              <a:ea typeface="+mn-ea"/>
              <a:cs typeface="微软雅黑"/>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1" name="think-cell 幻灯片" r:id="rId3" imgW="0" imgH="0" progId="TCLayout.ActiveDocument.1">
                  <p:embed/>
                </p:oleObj>
              </mc:Choice>
              <mc:Fallback>
                <p:oleObj name="think-cell 幻灯片" r:id="rId3" imgW="0" imgH="0" progId="TCLayout.ActiveDocument.1">
                  <p:embed/>
                  <p:pic>
                    <p:nvPicPr>
                      <p:cNvPr id="0" name="图片 5154"/>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10"/>
          </p:nvPr>
        </p:nvSpPr>
        <p:spPr/>
        <p:txBody>
          <a:bodyPr/>
          <a:lstStyle/>
          <a:p>
            <a:fld id="{2BFE96A1-867F-491B-BDC1-B24367321CB7}"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pic>
        <p:nvPicPr>
          <p:cNvPr id="7" name="图片 6"/>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pic>
        <p:nvPicPr>
          <p:cNvPr id="7" name="图片 6"/>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pic>
        <p:nvPicPr>
          <p:cNvPr id="8" name="图片 7"/>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pic>
        <p:nvPicPr>
          <p:cNvPr id="10" name="图片 9"/>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pic>
        <p:nvPicPr>
          <p:cNvPr id="7" name="图片 6"/>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pic>
        <p:nvPicPr>
          <p:cNvPr id="7" name="图片 6"/>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pic>
        <p:nvPicPr>
          <p:cNvPr id="8" name="图片 7"/>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pic>
        <p:nvPicPr>
          <p:cNvPr id="8" name="图片 7"/>
          <p:cNvPicPr>
            <a:picLocks noChangeAspect="1"/>
          </p:cNvPicPr>
          <p:nvPr userDrawn="1"/>
        </p:nvPicPr>
        <p:blipFill>
          <a:blip r:embed="rId2"/>
          <a:stretch>
            <a:fillRect/>
          </a:stretch>
        </p:blipFill>
        <p:spPr>
          <a:xfrm>
            <a:off x="0" y="6553200"/>
            <a:ext cx="1917700" cy="3048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11.vml"/><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image" Target="../media/image4.emf"/><Relationship Id="rId2" Type="http://schemas.openxmlformats.org/officeDocument/2006/relationships/oleObject" Target="../embeddings/oleObject11.bin"/><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12.vml"/><Relationship Id="rId5" Type="http://schemas.openxmlformats.org/officeDocument/2006/relationships/slideLayout" Target="../slideLayouts/slideLayout12.xml"/><Relationship Id="rId4" Type="http://schemas.openxmlformats.org/officeDocument/2006/relationships/image" Target="../media/image20.png"/><Relationship Id="rId3" Type="http://schemas.openxmlformats.org/officeDocument/2006/relationships/image" Target="../media/image4.emf"/><Relationship Id="rId2" Type="http://schemas.openxmlformats.org/officeDocument/2006/relationships/oleObject" Target="../embeddings/oleObject12.bin"/><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13.vml"/><Relationship Id="rId5" Type="http://schemas.openxmlformats.org/officeDocument/2006/relationships/slideLayout" Target="../slideLayouts/slideLayout12.xml"/><Relationship Id="rId4" Type="http://schemas.openxmlformats.org/officeDocument/2006/relationships/image" Target="../media/image21.png"/><Relationship Id="rId3" Type="http://schemas.openxmlformats.org/officeDocument/2006/relationships/image" Target="../media/image4.emf"/><Relationship Id="rId2" Type="http://schemas.openxmlformats.org/officeDocument/2006/relationships/oleObject" Target="../embeddings/oleObject13.bin"/><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14.v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4.emf"/><Relationship Id="rId2" Type="http://schemas.openxmlformats.org/officeDocument/2006/relationships/oleObject" Target="../embeddings/oleObject14.bin"/><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15.vml"/><Relationship Id="rId4" Type="http://schemas.openxmlformats.org/officeDocument/2006/relationships/slideLayout" Target="../slideLayouts/slideLayout12.xml"/><Relationship Id="rId3" Type="http://schemas.openxmlformats.org/officeDocument/2006/relationships/image" Target="../media/image4.emf"/><Relationship Id="rId2" Type="http://schemas.openxmlformats.org/officeDocument/2006/relationships/oleObject" Target="../embeddings/oleObject15.bin"/><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6.vml"/><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4.emf"/><Relationship Id="rId2" Type="http://schemas.openxmlformats.org/officeDocument/2006/relationships/oleObject" Target="../embeddings/oleObject16.bin"/><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17.vml"/><Relationship Id="rId6"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4.emf"/><Relationship Id="rId2" Type="http://schemas.openxmlformats.org/officeDocument/2006/relationships/oleObject" Target="../embeddings/oleObject17.bin"/><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18.vml"/><Relationship Id="rId6"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arxiv.org/abs/2402.12052" TargetMode="External"/><Relationship Id="rId3" Type="http://schemas.openxmlformats.org/officeDocument/2006/relationships/image" Target="../media/image4.emf"/><Relationship Id="rId2" Type="http://schemas.openxmlformats.org/officeDocument/2006/relationships/oleObject" Target="../embeddings/oleObject18.bin"/><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19.vml"/><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image" Target="../media/image4.emf"/><Relationship Id="rId2" Type="http://schemas.openxmlformats.org/officeDocument/2006/relationships/oleObject" Target="../embeddings/oleObject19.bin"/><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20.vml"/><Relationship Id="rId5" Type="http://schemas.openxmlformats.org/officeDocument/2006/relationships/slideLayout" Target="../slideLayouts/slideLayout12.xml"/><Relationship Id="rId4" Type="http://schemas.openxmlformats.org/officeDocument/2006/relationships/image" Target="../media/image28.png"/><Relationship Id="rId3" Type="http://schemas.openxmlformats.org/officeDocument/2006/relationships/image" Target="../media/image4.emf"/><Relationship Id="rId2" Type="http://schemas.openxmlformats.org/officeDocument/2006/relationships/oleObject" Target="../embeddings/oleObject20.bin"/><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emf"/><Relationship Id="rId2" Type="http://schemas.openxmlformats.org/officeDocument/2006/relationships/oleObject" Target="../embeddings/oleObject3.bin"/><Relationship Id="rId12" Type="http://schemas.openxmlformats.org/officeDocument/2006/relationships/notesSlide" Target="../notesSlides/notesSlide1.xml"/><Relationship Id="rId11" Type="http://schemas.openxmlformats.org/officeDocument/2006/relationships/vmlDrawing" Target="../drawings/vmlDrawing3.vml"/><Relationship Id="rId10"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21.vml"/><Relationship Id="rId5" Type="http://schemas.openxmlformats.org/officeDocument/2006/relationships/slideLayout" Target="../slideLayouts/slideLayout12.xml"/><Relationship Id="rId4" Type="http://schemas.openxmlformats.org/officeDocument/2006/relationships/image" Target="../media/image29.png"/><Relationship Id="rId3" Type="http://schemas.openxmlformats.org/officeDocument/2006/relationships/image" Target="../media/image4.emf"/><Relationship Id="rId2" Type="http://schemas.openxmlformats.org/officeDocument/2006/relationships/oleObject" Target="../embeddings/oleObject21.bin"/><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22.vml"/><Relationship Id="rId6"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4.emf"/><Relationship Id="rId2" Type="http://schemas.openxmlformats.org/officeDocument/2006/relationships/oleObject" Target="../embeddings/oleObject22.bin"/><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23.vml"/><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4.emf"/><Relationship Id="rId2" Type="http://schemas.openxmlformats.org/officeDocument/2006/relationships/oleObject" Target="../embeddings/oleObject23.bin"/><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24.vml"/><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image" Target="../media/image4.emf"/><Relationship Id="rId2" Type="http://schemas.openxmlformats.org/officeDocument/2006/relationships/oleObject" Target="../embeddings/oleObject24.bin"/><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25.vml"/><Relationship Id="rId5" Type="http://schemas.openxmlformats.org/officeDocument/2006/relationships/slideLayout" Target="../slideLayouts/slideLayout12.xml"/><Relationship Id="rId4" Type="http://schemas.openxmlformats.org/officeDocument/2006/relationships/image" Target="../media/image34.png"/><Relationship Id="rId3" Type="http://schemas.openxmlformats.org/officeDocument/2006/relationships/image" Target="../media/image4.emf"/><Relationship Id="rId2" Type="http://schemas.openxmlformats.org/officeDocument/2006/relationships/oleObject" Target="../embeddings/oleObject25.bin"/><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26.vml"/><Relationship Id="rId5" Type="http://schemas.openxmlformats.org/officeDocument/2006/relationships/slideLayout" Target="../slideLayouts/slideLayout12.xml"/><Relationship Id="rId4" Type="http://schemas.openxmlformats.org/officeDocument/2006/relationships/image" Target="../media/image35.png"/><Relationship Id="rId3" Type="http://schemas.openxmlformats.org/officeDocument/2006/relationships/image" Target="../media/image4.emf"/><Relationship Id="rId2" Type="http://schemas.openxmlformats.org/officeDocument/2006/relationships/oleObject" Target="../embeddings/oleObject26.bin"/><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vmlDrawing" Target="../drawings/vmlDrawing27.vml"/><Relationship Id="rId7"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4.emf"/><Relationship Id="rId2" Type="http://schemas.openxmlformats.org/officeDocument/2006/relationships/oleObject" Target="../embeddings/oleObject27.bin"/><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vmlDrawing" Target="../drawings/vmlDrawing28.vml"/><Relationship Id="rId4" Type="http://schemas.openxmlformats.org/officeDocument/2006/relationships/slideLayout" Target="../slideLayouts/slideLayout12.xml"/><Relationship Id="rId3" Type="http://schemas.openxmlformats.org/officeDocument/2006/relationships/image" Target="../media/image4.emf"/><Relationship Id="rId2" Type="http://schemas.openxmlformats.org/officeDocument/2006/relationships/oleObject" Target="../embeddings/oleObject28.bin"/><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4.vml"/><Relationship Id="rId7"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4.emf"/><Relationship Id="rId2" Type="http://schemas.openxmlformats.org/officeDocument/2006/relationships/oleObject" Target="../embeddings/oleObject4.bin"/><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5.vml"/><Relationship Id="rId4" Type="http://schemas.openxmlformats.org/officeDocument/2006/relationships/slideLayout" Target="../slideLayouts/slideLayout12.xml"/><Relationship Id="rId3" Type="http://schemas.openxmlformats.org/officeDocument/2006/relationships/image" Target="../media/image4.emf"/><Relationship Id="rId2" Type="http://schemas.openxmlformats.org/officeDocument/2006/relationships/oleObject" Target="../embeddings/oleObject5.bin"/><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6.v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4.emf"/><Relationship Id="rId2" Type="http://schemas.openxmlformats.org/officeDocument/2006/relationships/oleObject" Target="../embeddings/oleObject6.bin"/><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7.vml"/><Relationship Id="rId4" Type="http://schemas.openxmlformats.org/officeDocument/2006/relationships/slideLayout" Target="../slideLayouts/slideLayout12.xml"/><Relationship Id="rId3" Type="http://schemas.openxmlformats.org/officeDocument/2006/relationships/image" Target="../media/image4.emf"/><Relationship Id="rId2" Type="http://schemas.openxmlformats.org/officeDocument/2006/relationships/oleObject" Target="../embeddings/oleObject7.bin"/><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8.vml"/><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image" Target="../media/image4.emf"/><Relationship Id="rId2" Type="http://schemas.openxmlformats.org/officeDocument/2006/relationships/oleObject" Target="../embeddings/oleObject8.bin"/><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9.vml"/><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4.emf"/><Relationship Id="rId2" Type="http://schemas.openxmlformats.org/officeDocument/2006/relationships/oleObject" Target="../embeddings/oleObject9.bin"/><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10.vml"/><Relationship Id="rId6"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4.emf"/><Relationship Id="rId2" Type="http://schemas.openxmlformats.org/officeDocument/2006/relationships/oleObject" Target="../embeddings/oleObject10.bin"/><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122363"/>
            <a:ext cx="9144000" cy="2387600"/>
          </a:xfrm>
        </p:spPr>
        <p:txBody>
          <a:bodyPr/>
          <a:p>
            <a:r>
              <a:rPr lang="zh-CN" altLang="en-US"/>
              <a:t>百川</a:t>
            </a:r>
            <a:r>
              <a:rPr lang="en-US" altLang="zh-CN"/>
              <a:t>RAG</a:t>
            </a:r>
            <a:r>
              <a:rPr lang="zh-CN" altLang="en-US"/>
              <a:t>实践之路</a:t>
            </a:r>
            <a:endParaRPr lang="zh-CN" altLang="en-US"/>
          </a:p>
        </p:txBody>
      </p:sp>
      <p:sp>
        <p:nvSpPr>
          <p:cNvPr id="3" name="副标题 2"/>
          <p:cNvSpPr>
            <a:spLocks noGrp="1"/>
          </p:cNvSpPr>
          <p:nvPr>
            <p:ph type="subTitle" idx="1"/>
          </p:nvPr>
        </p:nvSpPr>
        <p:spPr>
          <a:xfrm>
            <a:off x="1524000" y="4687888"/>
            <a:ext cx="9144000" cy="1655762"/>
          </a:xfrm>
        </p:spPr>
        <p:txBody>
          <a:bodyPr/>
          <a:p>
            <a:r>
              <a:rPr lang="zh-CN" altLang="en-US"/>
              <a:t>方琨</a:t>
            </a:r>
            <a:endParaRPr lang="zh-CN" altLang="en-US"/>
          </a:p>
          <a:p>
            <a:r>
              <a:rPr lang="en-US" altLang="zh-CN"/>
              <a:t>2024-05</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——多步搜索，整合</a:t>
            </a:r>
            <a:r>
              <a:rPr lang="zh-CN" altLang="en-US" sz="4400">
                <a:sym typeface="+mn-ea"/>
              </a:rPr>
              <a:t>信息</a:t>
            </a:r>
            <a:endParaRPr lang="zh-CN" altLang="en-US" sz="4400">
              <a:sym typeface="+mn-ea"/>
            </a:endParaRPr>
          </a:p>
        </p:txBody>
      </p:sp>
      <p:sp>
        <p:nvSpPr>
          <p:cNvPr id="2" name="内容占位符 1"/>
          <p:cNvSpPr>
            <a:spLocks noGrp="1"/>
          </p:cNvSpPr>
          <p:nvPr>
            <p:ph idx="1"/>
          </p:nvPr>
        </p:nvSpPr>
        <p:spPr>
          <a:xfrm>
            <a:off x="838200" y="1490345"/>
            <a:ext cx="5455285" cy="4351655"/>
          </a:xfrm>
        </p:spPr>
        <p:txBody>
          <a:bodyPr>
            <a:normAutofit/>
          </a:bodyPr>
          <a:p>
            <a:pPr marL="0" indent="0" algn="l">
              <a:buNone/>
            </a:pPr>
            <a:r>
              <a:rPr lang="en-US" altLang="zh-CN" sz="1800">
                <a:solidFill>
                  <a:schemeClr val="tx1"/>
                </a:solidFill>
                <a:latin typeface="Arial Bold" panose="020B0604020202020204" charset="0"/>
                <a:cs typeface="Arial Bold" panose="020B0604020202020204" charset="0"/>
                <a:sym typeface="+mn-ea"/>
              </a:rPr>
              <a:t>Chain Of Verification</a:t>
            </a:r>
            <a:r>
              <a:rPr lang="zh-CN" altLang="en-US" sz="1800">
                <a:solidFill>
                  <a:schemeClr val="tx1"/>
                </a:solidFill>
                <a:latin typeface="Arial Bold" panose="020B0604020202020204" charset="0"/>
                <a:cs typeface="Arial Bold" panose="020B0604020202020204" charset="0"/>
                <a:sym typeface="+mn-ea"/>
              </a:rPr>
              <a:t>（</a:t>
            </a:r>
            <a:r>
              <a:rPr lang="en-US" altLang="zh-CN" sz="1800">
                <a:solidFill>
                  <a:schemeClr val="tx1"/>
                </a:solidFill>
                <a:latin typeface="Arial Bold" panose="020B0604020202020204" charset="0"/>
                <a:cs typeface="Arial Bold" panose="020B0604020202020204" charset="0"/>
                <a:sym typeface="+mn-ea"/>
              </a:rPr>
              <a:t>Meta AI</a:t>
            </a:r>
            <a:r>
              <a:rPr lang="zh-CN" altLang="en-US" sz="1800">
                <a:solidFill>
                  <a:schemeClr val="tx1"/>
                </a:solidFill>
                <a:latin typeface="Arial Bold" panose="020B0604020202020204" charset="0"/>
                <a:cs typeface="Arial Bold" panose="020B0604020202020204" charset="0"/>
                <a:sym typeface="+mn-ea"/>
              </a:rPr>
              <a:t>）</a:t>
            </a:r>
            <a:endParaRPr lang="zh-CN" altLang="en-US" sz="1800">
              <a:solidFill>
                <a:schemeClr val="tx1"/>
              </a:solidFill>
              <a:latin typeface="Arial Bold" panose="020B0604020202020204" charset="0"/>
              <a:cs typeface="Arial Bold" panose="020B0604020202020204" charset="0"/>
              <a:sym typeface="+mn-ea"/>
            </a:endParaRPr>
          </a:p>
          <a:p>
            <a:pPr algn="l"/>
            <a:endParaRPr lang="en-US" altLang="zh-CN" sz="1800">
              <a:solidFill>
                <a:schemeClr val="tx1"/>
              </a:solidFill>
              <a:latin typeface="Arial Bold" panose="020B0604020202020204" charset="0"/>
              <a:cs typeface="Arial Bold" panose="020B0604020202020204" charset="0"/>
              <a:sym typeface="+mn-ea"/>
            </a:endParaRPr>
          </a:p>
          <a:p>
            <a:pPr marL="0" indent="0" algn="l">
              <a:lnSpc>
                <a:spcPct val="130000"/>
              </a:lnSpc>
              <a:buClrTx/>
              <a:buSzTx/>
              <a:buFontTx/>
              <a:buNone/>
            </a:pPr>
            <a:r>
              <a:rPr sz="1800">
                <a:solidFill>
                  <a:schemeClr val="tx1"/>
                </a:solidFill>
                <a:latin typeface="Arial Bold" panose="020B0604020202020204" charset="0"/>
                <a:cs typeface="Arial Bold" panose="020B0604020202020204" charset="0"/>
                <a:sym typeface="+mn-ea"/>
              </a:rPr>
              <a:t>拆解答案，分而治之</a:t>
            </a:r>
            <a:endParaRPr sz="1800">
              <a:solidFill>
                <a:schemeClr val="tx1"/>
              </a:solidFill>
              <a:latin typeface="Arial Bold" panose="020B0604020202020204" charset="0"/>
              <a:cs typeface="Arial Bold" panose="020B0604020202020204" charset="0"/>
              <a:sym typeface="+mn-ea"/>
            </a:endParaRPr>
          </a:p>
          <a:p>
            <a:pPr marL="0" indent="0" algn="l">
              <a:lnSpc>
                <a:spcPct val="130000"/>
              </a:lnSpc>
              <a:buClrTx/>
              <a:buSzTx/>
              <a:buFontTx/>
              <a:buNone/>
            </a:pPr>
            <a:r>
              <a:rPr sz="1800">
                <a:solidFill>
                  <a:schemeClr val="tx1"/>
                </a:solidFill>
                <a:latin typeface="Arial Bold" panose="020B0604020202020204" charset="0"/>
                <a:cs typeface="Arial Bold" panose="020B0604020202020204" charset="0"/>
                <a:sym typeface="+mn-ea"/>
              </a:rPr>
              <a:t>首先，模型根据Prompt生成答案；接着根据生成的答案，针对其中的各项信息，生成一系列的验证问题；最后让模型回答其所提出的验证问题，并根据结果对初始答案进行调整，得到最终结果。</a:t>
            </a:r>
            <a:endParaRPr sz="1800">
              <a:solidFill>
                <a:schemeClr val="tx1"/>
              </a:solidFill>
              <a:latin typeface="Arial Bold" panose="020B0604020202020204" charset="0"/>
              <a:cs typeface="Arial Bold" panose="020B0604020202020204" charset="0"/>
              <a:sym typeface="+mn-ea"/>
            </a:endParaRPr>
          </a:p>
          <a:p>
            <a:pPr algn="l"/>
            <a:endParaRPr lang="en-US" altLang="zh-CN" sz="1800">
              <a:solidFill>
                <a:schemeClr val="tx1"/>
              </a:solidFill>
              <a:latin typeface="Arial Bold" panose="020B0604020202020204" charset="0"/>
              <a:cs typeface="Arial Bold" panose="020B0604020202020204" charset="0"/>
              <a:sym typeface="+mn-ea"/>
            </a:endParaRPr>
          </a:p>
          <a:p>
            <a:pPr algn="l"/>
            <a:endParaRPr lang="en-US" altLang="zh-CN" sz="1800">
              <a:solidFill>
                <a:schemeClr val="tx1"/>
              </a:solidFill>
              <a:latin typeface="Arial Bold" panose="020B0604020202020204" charset="0"/>
              <a:cs typeface="Arial Bold" panose="020B0604020202020204" charset="0"/>
              <a:sym typeface="+mn-ea"/>
            </a:endParaRPr>
          </a:p>
          <a:p>
            <a:pPr algn="l"/>
            <a:endParaRPr lang="en-US" altLang="zh-CN" sz="1800">
              <a:solidFill>
                <a:schemeClr val="tx1"/>
              </a:solidFill>
              <a:latin typeface="Arial Bold" panose="020B0604020202020204" charset="0"/>
              <a:cs typeface="Arial Bold" panose="020B0604020202020204" charset="0"/>
              <a:sym typeface="+mn-ea"/>
            </a:endParaRPr>
          </a:p>
        </p:txBody>
      </p:sp>
      <p:sp>
        <p:nvSpPr>
          <p:cNvPr id="7" name="文本框 6"/>
          <p:cNvSpPr txBox="1"/>
          <p:nvPr/>
        </p:nvSpPr>
        <p:spPr>
          <a:xfrm>
            <a:off x="7117080" y="4493260"/>
            <a:ext cx="7644130" cy="737235"/>
          </a:xfrm>
          <a:prstGeom prst="rect">
            <a:avLst/>
          </a:prstGeom>
          <a:noFill/>
        </p:spPr>
        <p:txBody>
          <a:bodyPr wrap="square" rtlCol="0" anchor="t">
            <a:spAutoFit/>
          </a:bodyPr>
          <a:p>
            <a:r>
              <a:rPr sz="1400">
                <a:solidFill>
                  <a:schemeClr val="tx1"/>
                </a:solidFill>
                <a:latin typeface="Arial Bold" panose="020B0604020202020204" charset="0"/>
                <a:cs typeface="Arial Bold" panose="020B0604020202020204" charset="0"/>
                <a:sym typeface="+mn-ea"/>
              </a:rPr>
              <a:t>CHAIN-OF-VERIFICATION REDUCES HALLUCINATION</a:t>
            </a:r>
            <a:endParaRPr sz="1400">
              <a:solidFill>
                <a:schemeClr val="tx1"/>
              </a:solidFill>
              <a:latin typeface="Arial Bold" panose="020B0604020202020204" charset="0"/>
              <a:cs typeface="Arial Bold" panose="020B0604020202020204" charset="0"/>
              <a:sym typeface="+mn-ea"/>
            </a:endParaRPr>
          </a:p>
          <a:p>
            <a:r>
              <a:rPr sz="1400">
                <a:solidFill>
                  <a:schemeClr val="tx1"/>
                </a:solidFill>
                <a:latin typeface="Arial Bold" panose="020B0604020202020204" charset="0"/>
                <a:cs typeface="Arial Bold" panose="020B0604020202020204" charset="0"/>
                <a:sym typeface="+mn-ea"/>
              </a:rPr>
              <a:t>IN LARGE LANGUAGE MODELS</a:t>
            </a:r>
            <a:endParaRPr sz="1400">
              <a:solidFill>
                <a:schemeClr val="tx1"/>
              </a:solidFill>
              <a:latin typeface="Arial Bold" panose="020B0604020202020204" charset="0"/>
              <a:cs typeface="Arial Bold" panose="020B0604020202020204" charset="0"/>
              <a:sym typeface="+mn-ea"/>
            </a:endParaRPr>
          </a:p>
          <a:p>
            <a:r>
              <a:rPr sz="1400">
                <a:solidFill>
                  <a:schemeClr val="tx1"/>
                </a:solidFill>
              </a:rPr>
              <a:t>https://arxiv.org/pdf/2309.11495.pdf</a:t>
            </a:r>
            <a:r>
              <a:rPr lang="en-US" sz="1400">
                <a:solidFill>
                  <a:schemeClr val="tx1"/>
                </a:solidFill>
              </a:rPr>
              <a:t>  Meta AI</a:t>
            </a:r>
            <a:endParaRPr lang="en-US" sz="1400">
              <a:solidFill>
                <a:schemeClr val="tx1"/>
              </a:solidFill>
            </a:endParaRPr>
          </a:p>
        </p:txBody>
      </p:sp>
      <p:pic>
        <p:nvPicPr>
          <p:cNvPr id="4" name="图片 3"/>
          <p:cNvPicPr>
            <a:picLocks noChangeAspect="1"/>
          </p:cNvPicPr>
          <p:nvPr/>
        </p:nvPicPr>
        <p:blipFill>
          <a:blip r:embed="rId4"/>
          <a:stretch>
            <a:fillRect/>
          </a:stretch>
        </p:blipFill>
        <p:spPr>
          <a:xfrm>
            <a:off x="6662420" y="1138555"/>
            <a:ext cx="4737100" cy="327596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a:t>
            </a:r>
            <a:r>
              <a:rPr lang="en-US" altLang="zh-CN" sz="4400">
                <a:sym typeface="+mn-ea"/>
              </a:rPr>
              <a:t>Search </a:t>
            </a:r>
            <a:r>
              <a:rPr lang="en-US" altLang="zh-CN" sz="4400">
                <a:sym typeface="+mn-ea"/>
              </a:rPr>
              <a:t>Agent</a:t>
            </a:r>
            <a:endParaRPr lang="en-US" altLang="zh-CN" sz="4400">
              <a:sym typeface="+mn-ea"/>
            </a:endParaRPr>
          </a:p>
        </p:txBody>
      </p:sp>
      <p:sp>
        <p:nvSpPr>
          <p:cNvPr id="2" name="内容占位符 1"/>
          <p:cNvSpPr>
            <a:spLocks noGrp="1"/>
          </p:cNvSpPr>
          <p:nvPr>
            <p:ph idx="1"/>
          </p:nvPr>
        </p:nvSpPr>
        <p:spPr>
          <a:xfrm>
            <a:off x="838200" y="1490345"/>
            <a:ext cx="10822305" cy="4351655"/>
          </a:xfrm>
        </p:spPr>
        <p:txBody>
          <a:bodyPr>
            <a:normAutofit/>
          </a:bodyPr>
          <a:p>
            <a:pPr marL="0" indent="0">
              <a:lnSpc>
                <a:spcPct val="130000"/>
              </a:lnSpc>
              <a:buNone/>
            </a:pPr>
            <a:r>
              <a:rPr sz="1800" b="1">
                <a:solidFill>
                  <a:schemeClr val="tx1"/>
                </a:solidFill>
                <a:latin typeface="Arial Bold" panose="020B0604020202020204" charset="0"/>
                <a:cs typeface="Arial Bold" panose="020B0604020202020204" charset="0"/>
                <a:sym typeface="+mn-ea"/>
              </a:rPr>
              <a:t>WebGPT</a:t>
            </a:r>
            <a:r>
              <a:rPr lang="zh-CN" sz="1800" b="1">
                <a:solidFill>
                  <a:schemeClr val="tx1"/>
                </a:solidFill>
                <a:latin typeface="Arial Bold" panose="020B0604020202020204" charset="0"/>
                <a:cs typeface="Arial Bold" panose="020B0604020202020204" charset="0"/>
                <a:sym typeface="+mn-ea"/>
              </a:rPr>
              <a:t>（</a:t>
            </a:r>
            <a:r>
              <a:rPr lang="en-US" altLang="zh-CN" sz="1800" b="1">
                <a:solidFill>
                  <a:schemeClr val="tx1"/>
                </a:solidFill>
                <a:latin typeface="Arial Bold" panose="020B0604020202020204" charset="0"/>
                <a:cs typeface="Arial Bold" panose="020B0604020202020204" charset="0"/>
                <a:sym typeface="+mn-ea"/>
              </a:rPr>
              <a:t>OpenAI</a:t>
            </a:r>
            <a:r>
              <a:rPr lang="zh-CN" sz="1800" b="1">
                <a:solidFill>
                  <a:schemeClr val="tx1"/>
                </a:solidFill>
                <a:latin typeface="Arial Bold" panose="020B0604020202020204" charset="0"/>
                <a:cs typeface="Arial Bold" panose="020B0604020202020204" charset="0"/>
                <a:sym typeface="+mn-ea"/>
              </a:rPr>
              <a:t>）</a:t>
            </a:r>
            <a:endParaRPr sz="1800" b="1">
              <a:solidFill>
                <a:schemeClr val="tx1"/>
              </a:solidFill>
              <a:latin typeface="Arial Bold" panose="020B0604020202020204" charset="0"/>
              <a:cs typeface="Arial Bold" panose="020B0604020202020204" charset="0"/>
            </a:endParaRPr>
          </a:p>
          <a:p>
            <a:pPr>
              <a:lnSpc>
                <a:spcPct val="130000"/>
              </a:lnSpc>
            </a:pPr>
            <a:endParaRPr sz="1800" b="1">
              <a:solidFill>
                <a:schemeClr val="tx1"/>
              </a:solidFill>
              <a:latin typeface="Arial Bold" panose="020B0604020202020204" charset="0"/>
              <a:cs typeface="Arial Bold" panose="020B0604020202020204" charset="0"/>
            </a:endParaRPr>
          </a:p>
          <a:p>
            <a:pPr marL="0" indent="0">
              <a:lnSpc>
                <a:spcPct val="130000"/>
              </a:lnSpc>
              <a:buNone/>
            </a:pPr>
            <a:r>
              <a:rPr sz="1800">
                <a:solidFill>
                  <a:schemeClr val="tx1"/>
                </a:solidFill>
                <a:latin typeface="Arial Bold" panose="020B0604020202020204" charset="0"/>
                <a:cs typeface="Arial Bold" panose="020B0604020202020204" charset="0"/>
                <a:sym typeface="+mn-ea"/>
              </a:rPr>
              <a:t>模拟人类的在线搜索行为，通过模仿学习</a:t>
            </a:r>
            <a:r>
              <a:rPr lang="zh-CN" sz="1800">
                <a:solidFill>
                  <a:schemeClr val="tx1"/>
                </a:solidFill>
                <a:latin typeface="Arial Bold" panose="020B0604020202020204" charset="0"/>
                <a:cs typeface="Arial Bold" panose="020B0604020202020204" charset="0"/>
                <a:sym typeface="+mn-ea"/>
              </a:rPr>
              <a:t>（</a:t>
            </a:r>
            <a:r>
              <a:rPr lang="en-US" altLang="zh-CN" sz="1800">
                <a:solidFill>
                  <a:schemeClr val="tx1"/>
                </a:solidFill>
                <a:latin typeface="Arial Bold" panose="020B0604020202020204" charset="0"/>
                <a:cs typeface="Arial Bold" panose="020B0604020202020204" charset="0"/>
                <a:sym typeface="+mn-ea"/>
              </a:rPr>
              <a:t>BC</a:t>
            </a:r>
            <a:r>
              <a:rPr lang="zh-CN" sz="1800">
                <a:solidFill>
                  <a:schemeClr val="tx1"/>
                </a:solidFill>
                <a:latin typeface="Arial Bold" panose="020B0604020202020204" charset="0"/>
                <a:cs typeface="Arial Bold" panose="020B0604020202020204" charset="0"/>
                <a:sym typeface="+mn-ea"/>
              </a:rPr>
              <a:t>）、强化学习</a:t>
            </a:r>
            <a:r>
              <a:rPr lang="zh-CN" altLang="en-US" sz="1800">
                <a:solidFill>
                  <a:schemeClr val="tx1"/>
                </a:solidFill>
                <a:latin typeface="Arial Bold" panose="020B0604020202020204" charset="0"/>
                <a:cs typeface="Arial Bold" panose="020B0604020202020204" charset="0"/>
                <a:sym typeface="+mn-ea"/>
              </a:rPr>
              <a:t>以及</a:t>
            </a:r>
            <a:r>
              <a:rPr lang="en-US" altLang="zh-CN" sz="1800">
                <a:solidFill>
                  <a:schemeClr val="tx1"/>
                </a:solidFill>
                <a:latin typeface="Arial Bold" panose="020B0604020202020204" charset="0"/>
                <a:cs typeface="Arial Bold" panose="020B0604020202020204" charset="0"/>
                <a:sym typeface="+mn-ea"/>
              </a:rPr>
              <a:t>Rejection Sampling</a:t>
            </a:r>
            <a:r>
              <a:rPr sz="1800">
                <a:solidFill>
                  <a:schemeClr val="tx1"/>
                </a:solidFill>
                <a:latin typeface="Arial Bold" panose="020B0604020202020204" charset="0"/>
                <a:cs typeface="Arial Bold" panose="020B0604020202020204" charset="0"/>
                <a:sym typeface="+mn-ea"/>
              </a:rPr>
              <a:t>优化答案质量，生成带有网络参考资料的答案</a:t>
            </a:r>
            <a:r>
              <a:rPr lang="zh-CN" sz="1800">
                <a:solidFill>
                  <a:schemeClr val="tx1"/>
                </a:solidFill>
                <a:latin typeface="Arial Bold" panose="020B0604020202020204" charset="0"/>
                <a:cs typeface="Arial Bold" panose="020B0604020202020204" charset="0"/>
                <a:sym typeface="+mn-ea"/>
              </a:rPr>
              <a:t>。</a:t>
            </a:r>
            <a:endParaRPr lang="zh-CN" altLang="zh-CN" sz="1800">
              <a:solidFill>
                <a:schemeClr val="tx1"/>
              </a:solidFill>
              <a:latin typeface="Arial Bold" panose="020B0604020202020204" charset="0"/>
              <a:cs typeface="Arial Bold" panose="020B0604020202020204" charset="0"/>
              <a:sym typeface="+mn-ea"/>
            </a:endParaRPr>
          </a:p>
        </p:txBody>
      </p:sp>
      <p:sp>
        <p:nvSpPr>
          <p:cNvPr id="3" name="文本框 2"/>
          <p:cNvSpPr txBox="1"/>
          <p:nvPr/>
        </p:nvSpPr>
        <p:spPr>
          <a:xfrm>
            <a:off x="4304030" y="5848985"/>
            <a:ext cx="7644130" cy="737235"/>
          </a:xfrm>
          <a:prstGeom prst="rect">
            <a:avLst/>
          </a:prstGeom>
          <a:noFill/>
        </p:spPr>
        <p:txBody>
          <a:bodyPr wrap="square" rtlCol="0" anchor="t">
            <a:spAutoFit/>
          </a:bodyPr>
          <a:p>
            <a:r>
              <a:rPr sz="1400">
                <a:solidFill>
                  <a:schemeClr val="tx1"/>
                </a:solidFill>
                <a:latin typeface="Arial Bold" panose="020B0604020202020204" charset="0"/>
                <a:cs typeface="Arial Bold" panose="020B0604020202020204" charset="0"/>
                <a:sym typeface="+mn-ea"/>
              </a:rPr>
              <a:t>webGPT: Browser-assisted question-answering with human </a:t>
            </a:r>
            <a:endParaRPr sz="1400">
              <a:solidFill>
                <a:schemeClr val="tx1"/>
              </a:solidFill>
              <a:latin typeface="Arial Bold" panose="020B0604020202020204" charset="0"/>
              <a:cs typeface="Arial Bold" panose="020B0604020202020204" charset="0"/>
              <a:sym typeface="+mn-ea"/>
            </a:endParaRPr>
          </a:p>
          <a:p>
            <a:r>
              <a:rPr sz="1400">
                <a:solidFill>
                  <a:schemeClr val="tx1"/>
                </a:solidFill>
                <a:latin typeface="Arial Bold" panose="020B0604020202020204" charset="0"/>
                <a:cs typeface="Arial Bold" panose="020B0604020202020204" charset="0"/>
                <a:sym typeface="+mn-ea"/>
              </a:rPr>
              <a:t>feedback</a:t>
            </a:r>
            <a:endParaRPr lang="zh-CN" altLang="en-US" sz="1400">
              <a:solidFill>
                <a:schemeClr val="tx1"/>
              </a:solidFill>
            </a:endParaRPr>
          </a:p>
          <a:p>
            <a:r>
              <a:rPr sz="1400">
                <a:solidFill>
                  <a:schemeClr val="tx1"/>
                </a:solidFill>
              </a:rPr>
              <a:t>https://arxiv.org/pdf/2112.09332.pdf</a:t>
            </a:r>
            <a:r>
              <a:rPr lang="en-US" sz="1400">
                <a:solidFill>
                  <a:schemeClr val="tx1"/>
                </a:solidFill>
              </a:rPr>
              <a:t> OpenAI</a:t>
            </a:r>
            <a:endParaRPr lang="en-US" sz="1400">
              <a:solidFill>
                <a:schemeClr val="tx1"/>
              </a:solidFill>
            </a:endParaRPr>
          </a:p>
        </p:txBody>
      </p:sp>
      <p:pic>
        <p:nvPicPr>
          <p:cNvPr id="5" name="图片 4"/>
          <p:cNvPicPr>
            <a:picLocks noChangeAspect="1"/>
          </p:cNvPicPr>
          <p:nvPr/>
        </p:nvPicPr>
        <p:blipFill>
          <a:blip r:embed="rId4"/>
          <a:stretch>
            <a:fillRect/>
          </a:stretch>
        </p:blipFill>
        <p:spPr>
          <a:xfrm>
            <a:off x="4304030" y="3237230"/>
            <a:ext cx="4653915" cy="250571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a:t>
            </a:r>
            <a:r>
              <a:rPr lang="en-US" altLang="zh-CN" sz="4400">
                <a:sym typeface="+mn-ea"/>
              </a:rPr>
              <a:t>Search </a:t>
            </a:r>
            <a:r>
              <a:rPr lang="en-US" altLang="zh-CN" sz="4400">
                <a:sym typeface="+mn-ea"/>
              </a:rPr>
              <a:t>Agent</a:t>
            </a:r>
            <a:endParaRPr lang="en-US" altLang="zh-CN" sz="4400">
              <a:sym typeface="+mn-ea"/>
            </a:endParaRPr>
          </a:p>
        </p:txBody>
      </p:sp>
      <p:sp>
        <p:nvSpPr>
          <p:cNvPr id="2" name="内容占位符 1"/>
          <p:cNvSpPr>
            <a:spLocks noGrp="1"/>
          </p:cNvSpPr>
          <p:nvPr>
            <p:ph idx="1"/>
          </p:nvPr>
        </p:nvSpPr>
        <p:spPr>
          <a:xfrm>
            <a:off x="838200" y="1490345"/>
            <a:ext cx="10822305" cy="4351655"/>
          </a:xfrm>
        </p:spPr>
        <p:txBody>
          <a:bodyPr>
            <a:normAutofit/>
          </a:bodyPr>
          <a:p>
            <a:pPr marL="0" indent="0">
              <a:lnSpc>
                <a:spcPct val="130000"/>
              </a:lnSpc>
              <a:buNone/>
            </a:pPr>
            <a:r>
              <a:rPr sz="1800" b="1">
                <a:solidFill>
                  <a:schemeClr val="tx1"/>
                </a:solidFill>
                <a:latin typeface="Arial Bold" panose="020B0604020202020204" charset="0"/>
                <a:cs typeface="Arial Bold" panose="020B0604020202020204" charset="0"/>
                <a:sym typeface="+mn-ea"/>
              </a:rPr>
              <a:t>Web</a:t>
            </a:r>
            <a:r>
              <a:rPr lang="en-US" sz="1800" b="1">
                <a:solidFill>
                  <a:schemeClr val="tx1"/>
                </a:solidFill>
                <a:latin typeface="Arial Bold" panose="020B0604020202020204" charset="0"/>
                <a:cs typeface="Arial Bold" panose="020B0604020202020204" charset="0"/>
                <a:sym typeface="+mn-ea"/>
              </a:rPr>
              <a:t>CPM</a:t>
            </a:r>
            <a:r>
              <a:rPr lang="zh-CN" sz="1800" b="1">
                <a:solidFill>
                  <a:schemeClr val="tx1"/>
                </a:solidFill>
                <a:latin typeface="Arial Bold" panose="020B0604020202020204" charset="0"/>
                <a:cs typeface="Arial Bold" panose="020B0604020202020204" charset="0"/>
                <a:sym typeface="+mn-ea"/>
              </a:rPr>
              <a:t>（清华）</a:t>
            </a:r>
            <a:endParaRPr sz="1800" b="1">
              <a:solidFill>
                <a:schemeClr val="tx1"/>
              </a:solidFill>
              <a:latin typeface="Arial Bold" panose="020B0604020202020204" charset="0"/>
              <a:cs typeface="Arial Bold" panose="020B0604020202020204" charset="0"/>
            </a:endParaRPr>
          </a:p>
          <a:p>
            <a:pPr>
              <a:lnSpc>
                <a:spcPct val="130000"/>
              </a:lnSpc>
            </a:pPr>
            <a:endParaRPr sz="1800" b="1">
              <a:solidFill>
                <a:schemeClr val="tx1"/>
              </a:solidFill>
              <a:latin typeface="Arial Bold" panose="020B0604020202020204" charset="0"/>
              <a:cs typeface="Arial Bold" panose="020B0604020202020204" charset="0"/>
            </a:endParaRPr>
          </a:p>
          <a:p>
            <a:pPr marL="0" indent="0">
              <a:lnSpc>
                <a:spcPct val="130000"/>
              </a:lnSpc>
              <a:buNone/>
            </a:pPr>
            <a:r>
              <a:rPr lang="zh-CN" sz="1800">
                <a:solidFill>
                  <a:schemeClr val="tx1"/>
                </a:solidFill>
                <a:latin typeface="Arial Bold" panose="020B0604020202020204" charset="0"/>
                <a:cs typeface="Arial Bold" panose="020B0604020202020204" charset="0"/>
                <a:sym typeface="+mn-ea"/>
              </a:rPr>
              <a:t>将训练任务分为 3 个子任务：搜索行为预测（action prediction）、查询词生成（search query generation）和支持事实摘要（supporting fact extraction）。通过组合 3 个训练得到的模块，该模型能够在搜索引擎界面上执行一系列操作以收集与问题相关的信息。</a:t>
            </a:r>
            <a:endParaRPr lang="zh-CN" altLang="zh-CN" sz="1800">
              <a:solidFill>
                <a:schemeClr val="tx1"/>
              </a:solidFill>
              <a:latin typeface="Arial Bold" panose="020B0604020202020204" charset="0"/>
              <a:cs typeface="Arial Bold" panose="020B0604020202020204" charset="0"/>
              <a:sym typeface="+mn-ea"/>
            </a:endParaRPr>
          </a:p>
        </p:txBody>
      </p:sp>
      <p:sp>
        <p:nvSpPr>
          <p:cNvPr id="4" name="文本框 3"/>
          <p:cNvSpPr txBox="1"/>
          <p:nvPr/>
        </p:nvSpPr>
        <p:spPr>
          <a:xfrm>
            <a:off x="6752590" y="5920105"/>
            <a:ext cx="5346700" cy="737235"/>
          </a:xfrm>
          <a:prstGeom prst="rect">
            <a:avLst/>
          </a:prstGeom>
          <a:noFill/>
        </p:spPr>
        <p:txBody>
          <a:bodyPr wrap="square" rtlCol="0" anchor="t">
            <a:spAutoFit/>
          </a:bodyPr>
          <a:p>
            <a:r>
              <a:rPr lang="zh-CN" altLang="en-US" sz="1400" b="1">
                <a:solidFill>
                  <a:schemeClr val="tx1"/>
                </a:solidFill>
              </a:rPr>
              <a:t>WEBCPM:Interactive Web Search for Chinese Long-form Question Answering</a:t>
            </a:r>
            <a:endParaRPr lang="zh-CN" altLang="en-US" sz="1400">
              <a:solidFill>
                <a:schemeClr val="tx1"/>
              </a:solidFill>
            </a:endParaRPr>
          </a:p>
          <a:p>
            <a:r>
              <a:rPr lang="zh-CN" altLang="en-US" sz="1400">
                <a:solidFill>
                  <a:schemeClr val="tx1"/>
                </a:solidFill>
              </a:rPr>
              <a:t>https://arxiv.org/pdf/2305.06849.pdf</a:t>
            </a:r>
            <a:r>
              <a:rPr lang="en-US" altLang="zh-CN" sz="1400">
                <a:solidFill>
                  <a:schemeClr val="tx1"/>
                </a:solidFill>
              </a:rPr>
              <a:t> </a:t>
            </a:r>
            <a:r>
              <a:rPr lang="zh-CN" altLang="en-US" sz="1400">
                <a:solidFill>
                  <a:schemeClr val="tx1"/>
                </a:solidFill>
              </a:rPr>
              <a:t>清华</a:t>
            </a:r>
            <a:endParaRPr lang="zh-CN" altLang="en-US" sz="1400">
              <a:solidFill>
                <a:schemeClr val="tx1"/>
              </a:solidFill>
            </a:endParaRPr>
          </a:p>
        </p:txBody>
      </p:sp>
      <p:pic>
        <p:nvPicPr>
          <p:cNvPr id="8" name="图片 7"/>
          <p:cNvPicPr>
            <a:picLocks noChangeAspect="1"/>
          </p:cNvPicPr>
          <p:nvPr/>
        </p:nvPicPr>
        <p:blipFill>
          <a:blip r:embed="rId4"/>
          <a:stretch>
            <a:fillRect/>
          </a:stretch>
        </p:blipFill>
        <p:spPr>
          <a:xfrm>
            <a:off x="5657850" y="3408045"/>
            <a:ext cx="6002655" cy="25120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When - RAG</a:t>
            </a:r>
            <a:r>
              <a:rPr lang="zh-CN" altLang="en-US" sz="4400">
                <a:sym typeface="+mn-ea"/>
              </a:rPr>
              <a:t>技术</a:t>
            </a:r>
            <a:r>
              <a:rPr lang="en-US" altLang="zh-CN" sz="4400">
                <a:sym typeface="+mn-ea"/>
              </a:rPr>
              <a:t>&amp;</a:t>
            </a:r>
            <a:r>
              <a:rPr lang="zh-CN" altLang="en-US" sz="4400">
                <a:sym typeface="+mn-ea"/>
              </a:rPr>
              <a:t>应用</a:t>
            </a:r>
            <a:endParaRPr lang="zh-CN" altLang="en-US" sz="4400" b="1" dirty="0">
              <a:latin typeface="微软雅黑" charset="-122"/>
              <a:ea typeface="微软雅黑" charset="-122"/>
            </a:endParaRPr>
          </a:p>
        </p:txBody>
      </p:sp>
      <p:sp>
        <p:nvSpPr>
          <p:cNvPr id="2" name="内容占位符 1"/>
          <p:cNvSpPr>
            <a:spLocks noGrp="1"/>
          </p:cNvSpPr>
          <p:nvPr>
            <p:ph idx="1"/>
          </p:nvPr>
        </p:nvSpPr>
        <p:spPr>
          <a:xfrm>
            <a:off x="833755" y="1490345"/>
            <a:ext cx="5144135" cy="4351655"/>
          </a:xfrm>
        </p:spPr>
        <p:txBody>
          <a:bodyPr/>
          <a:p>
            <a:r>
              <a:rPr lang="zh-CN" altLang="en-US">
                <a:sym typeface="+mn-ea"/>
              </a:rPr>
              <a:t>大模型增强搜索</a:t>
            </a:r>
            <a:endParaRPr lang="zh-CN" altLang="en-US">
              <a:sym typeface="+mn-ea"/>
            </a:endParaRPr>
          </a:p>
          <a:p>
            <a:pPr lvl="1"/>
            <a:r>
              <a:rPr lang="en-US" altLang="zh-CN">
                <a:sym typeface="+mn-ea"/>
              </a:rPr>
              <a:t>AI</a:t>
            </a:r>
            <a:r>
              <a:rPr lang="zh-CN" altLang="en-US">
                <a:sym typeface="+mn-ea"/>
              </a:rPr>
              <a:t>搜索</a:t>
            </a:r>
            <a:r>
              <a:rPr lang="zh-CN" altLang="en-US">
                <a:sym typeface="+mn-ea"/>
              </a:rPr>
              <a:t>产品</a:t>
            </a:r>
            <a:endParaRPr lang="zh-CN" altLang="en-US">
              <a:sym typeface="+mn-ea"/>
            </a:endParaRPr>
          </a:p>
          <a:p>
            <a:pPr marL="457200" lvl="1" indent="0">
              <a:buNone/>
            </a:pPr>
            <a:endParaRPr lang="zh-CN" altLang="en-US">
              <a:sym typeface="+mn-ea"/>
            </a:endParaRPr>
          </a:p>
          <a:p>
            <a:r>
              <a:rPr lang="zh-CN" altLang="en-US"/>
              <a:t>搜索增强</a:t>
            </a:r>
            <a:r>
              <a:rPr lang="zh-CN" altLang="en-US"/>
              <a:t>大模型</a:t>
            </a:r>
            <a:endParaRPr lang="zh-CN" altLang="en-US"/>
          </a:p>
          <a:p>
            <a:pPr lvl="1"/>
            <a:r>
              <a:rPr lang="zh-CN" altLang="en-US">
                <a:sym typeface="+mn-ea"/>
              </a:rPr>
              <a:t>大模型知识边界，解决幻觉、时效性问题</a:t>
            </a:r>
            <a:endParaRPr lang="zh-CN" altLang="en-US">
              <a:sym typeface="+mn-ea"/>
            </a:endParaRPr>
          </a:p>
          <a:p>
            <a:pPr lvl="1"/>
            <a:r>
              <a:rPr lang="zh-CN" altLang="en-US">
                <a:sym typeface="+mn-ea"/>
              </a:rPr>
              <a:t>复杂任务</a:t>
            </a:r>
            <a:r>
              <a:rPr lang="zh-CN" altLang="en-US">
                <a:sym typeface="+mn-ea"/>
              </a:rPr>
              <a:t>的信息收集、整合与处理</a:t>
            </a:r>
            <a:endParaRPr lang="zh-CN" altLang="en-US"/>
          </a:p>
          <a:p>
            <a:pPr lvl="1"/>
            <a:endParaRPr lang="zh-CN" altLang="en-US"/>
          </a:p>
          <a:p>
            <a:pPr lvl="1"/>
            <a:endParaRPr lang="zh-CN" altLang="en-US"/>
          </a:p>
        </p:txBody>
      </p:sp>
      <p:pic>
        <p:nvPicPr>
          <p:cNvPr id="3" name="图片 2"/>
          <p:cNvPicPr>
            <a:picLocks noChangeAspect="1"/>
          </p:cNvPicPr>
          <p:nvPr/>
        </p:nvPicPr>
        <p:blipFill>
          <a:blip r:embed="rId4"/>
          <a:stretch>
            <a:fillRect/>
          </a:stretch>
        </p:blipFill>
        <p:spPr>
          <a:xfrm>
            <a:off x="6544945" y="1659255"/>
            <a:ext cx="5144770" cy="40138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How - </a:t>
            </a:r>
            <a:r>
              <a:rPr lang="zh-CN" altLang="en-US" sz="4400">
                <a:sym typeface="+mn-ea"/>
              </a:rPr>
              <a:t>百川</a:t>
            </a:r>
            <a:r>
              <a:rPr lang="en-US" altLang="zh-CN" sz="4400">
                <a:sym typeface="+mn-ea"/>
              </a:rPr>
              <a:t>RAG</a:t>
            </a:r>
            <a:r>
              <a:rPr lang="zh-CN" altLang="en-US" sz="4400">
                <a:sym typeface="+mn-ea"/>
              </a:rPr>
              <a:t>探索</a:t>
            </a:r>
            <a:endParaRPr lang="zh-CN" altLang="en-US" sz="4400" b="1" dirty="0">
              <a:latin typeface="微软雅黑" charset="-122"/>
              <a:ea typeface="微软雅黑" charset="-122"/>
            </a:endParaRPr>
          </a:p>
        </p:txBody>
      </p:sp>
      <p:sp>
        <p:nvSpPr>
          <p:cNvPr id="2" name="内容占位符 1"/>
          <p:cNvSpPr>
            <a:spLocks noGrp="1"/>
          </p:cNvSpPr>
          <p:nvPr>
            <p:ph idx="1"/>
          </p:nvPr>
        </p:nvSpPr>
        <p:spPr>
          <a:xfrm>
            <a:off x="833755" y="1490345"/>
            <a:ext cx="10515600" cy="4351338"/>
          </a:xfrm>
        </p:spPr>
        <p:txBody>
          <a:bodyPr/>
          <a:p>
            <a:pPr lvl="0"/>
            <a:r>
              <a:rPr lang="zh-CN" altLang="en-US"/>
              <a:t>什么时候该</a:t>
            </a:r>
            <a:r>
              <a:rPr lang="zh-CN" altLang="en-US"/>
              <a:t>检索？</a:t>
            </a:r>
            <a:endParaRPr lang="zh-CN" altLang="en-US"/>
          </a:p>
          <a:p>
            <a:pPr lvl="0"/>
            <a:r>
              <a:rPr lang="zh-CN" altLang="en-US"/>
              <a:t>怎么检索</a:t>
            </a:r>
            <a:r>
              <a:rPr lang="zh-CN" altLang="en-US"/>
              <a:t>高质量信息？</a:t>
            </a:r>
            <a:endParaRPr lang="zh-CN" altLang="en-US"/>
          </a:p>
          <a:p>
            <a:pPr lvl="0"/>
            <a:r>
              <a:rPr lang="zh-CN" altLang="en-US"/>
              <a:t>怎么整合信息，完成</a:t>
            </a:r>
            <a:r>
              <a:rPr lang="zh-CN" altLang="en-US"/>
              <a:t>任务？</a:t>
            </a:r>
            <a:endParaRPr lang="zh-CN" altLang="en-US"/>
          </a:p>
          <a:p>
            <a:pPr lvl="1"/>
            <a:endParaRPr lang="zh-CN" altLang="en-US"/>
          </a:p>
          <a:p>
            <a:pPr lvl="0"/>
            <a:r>
              <a:rPr lang="zh-CN" altLang="en-US"/>
              <a:t>固定</a:t>
            </a:r>
            <a:r>
              <a:rPr lang="en-US" altLang="zh-CN"/>
              <a:t>workflow -&gt; </a:t>
            </a:r>
            <a:r>
              <a:rPr lang="zh-CN" altLang="en-US"/>
              <a:t>模型动态</a:t>
            </a:r>
            <a:r>
              <a:rPr lang="zh-CN" altLang="en-US"/>
              <a:t>决策</a:t>
            </a:r>
            <a:endParaRPr lang="zh-CN" altLang="en-US"/>
          </a:p>
          <a:p>
            <a:pPr lvl="1"/>
            <a:r>
              <a:rPr lang="zh-CN" altLang="en-US"/>
              <a:t>怎么让模型自己学会这个</a:t>
            </a:r>
            <a:r>
              <a:rPr lang="zh-CN" altLang="en-US"/>
              <a:t>任务？</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endParaRPr lang="zh-CN" altLang="en-US" sz="4400" b="1" dirty="0">
              <a:latin typeface="微软雅黑" charset="-122"/>
              <a:ea typeface="微软雅黑" charset="-122"/>
            </a:endParaRPr>
          </a:p>
        </p:txBody>
      </p:sp>
      <p:pic>
        <p:nvPicPr>
          <p:cNvPr id="5" name="内容占位符 4" descr="Untitled Diagram.drawio"/>
          <p:cNvPicPr>
            <a:picLocks noChangeAspect="1"/>
          </p:cNvPicPr>
          <p:nvPr>
            <p:ph idx="1"/>
          </p:nvPr>
        </p:nvPicPr>
        <p:blipFill>
          <a:blip r:embed="rId4"/>
          <a:stretch>
            <a:fillRect/>
          </a:stretch>
        </p:blipFill>
        <p:spPr>
          <a:xfrm>
            <a:off x="162560" y="1899920"/>
            <a:ext cx="6456680" cy="3704590"/>
          </a:xfrm>
          <a:prstGeom prst="rect">
            <a:avLst/>
          </a:prstGeom>
        </p:spPr>
      </p:pic>
      <p:sp>
        <p:nvSpPr>
          <p:cNvPr id="3" name="内容占位符 1"/>
          <p:cNvSpPr>
            <a:spLocks noGrp="1"/>
          </p:cNvSpPr>
          <p:nvPr/>
        </p:nvSpPr>
        <p:spPr>
          <a:xfrm>
            <a:off x="838200" y="14903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zh-CN" altLang="en-US"/>
          </a:p>
        </p:txBody>
      </p:sp>
      <p:sp>
        <p:nvSpPr>
          <p:cNvPr id="37" name="矩形 36"/>
          <p:cNvSpPr/>
          <p:nvPr/>
        </p:nvSpPr>
        <p:spPr>
          <a:xfrm>
            <a:off x="7633509" y="2015820"/>
            <a:ext cx="2044020" cy="2277398"/>
          </a:xfrm>
          <a:prstGeom prst="rect">
            <a:avLst/>
          </a:prstGeom>
          <a:solidFill>
            <a:schemeClr val="bg1">
              <a:alpha val="30000"/>
            </a:schemeClr>
          </a:solidFill>
          <a:ln w="19050" cap="flat" cmpd="sng" algn="ctr">
            <a:solidFill>
              <a:schemeClr val="accent1">
                <a:lumMod val="50000"/>
                <a:alpha val="50000"/>
              </a:schemeClr>
            </a:solidFill>
            <a:prstDash val="solid"/>
            <a:miter lim="800000"/>
          </a:ln>
          <a:effectLst/>
        </p:spPr>
        <p:txBody>
          <a:bodyPr rtlCol="0" anchor="ctr"/>
          <a:lstStyle/>
          <a:p>
            <a:pPr algn="ctr"/>
            <a:endParaRPr lang="zh-CN" altLang="en-US" sz="1200" b="1" kern="0">
              <a:solidFill>
                <a:srgbClr val="FF6933"/>
              </a:solidFill>
              <a:latin typeface="微软雅黑"/>
              <a:ea typeface="微软雅黑"/>
            </a:endParaRPr>
          </a:p>
        </p:txBody>
      </p:sp>
      <p:sp>
        <p:nvSpPr>
          <p:cNvPr id="38" name="矩形 37"/>
          <p:cNvSpPr/>
          <p:nvPr/>
        </p:nvSpPr>
        <p:spPr>
          <a:xfrm>
            <a:off x="10055213" y="2015819"/>
            <a:ext cx="2044019" cy="2268188"/>
          </a:xfrm>
          <a:prstGeom prst="rect">
            <a:avLst/>
          </a:prstGeom>
          <a:solidFill>
            <a:schemeClr val="bg1">
              <a:alpha val="30000"/>
            </a:schemeClr>
          </a:solidFill>
          <a:ln w="19050" cap="flat" cmpd="sng" algn="ctr">
            <a:solidFill>
              <a:schemeClr val="accent1">
                <a:lumMod val="50000"/>
                <a:alpha val="50000"/>
              </a:schemeClr>
            </a:solidFill>
            <a:prstDash val="solid"/>
            <a:miter lim="800000"/>
          </a:ln>
          <a:effectLst/>
        </p:spPr>
        <p:txBody>
          <a:bodyPr rtlCol="0" anchor="ctr"/>
          <a:lstStyle/>
          <a:p>
            <a:pPr algn="ctr"/>
            <a:endParaRPr lang="zh-CN" altLang="en-US" sz="1200" b="1" kern="0">
              <a:solidFill>
                <a:srgbClr val="FF6933"/>
              </a:solidFill>
              <a:latin typeface="微软雅黑"/>
              <a:ea typeface="微软雅黑"/>
            </a:endParaRPr>
          </a:p>
        </p:txBody>
      </p:sp>
      <p:sp>
        <p:nvSpPr>
          <p:cNvPr id="41" name="上箭头 11"/>
          <p:cNvSpPr/>
          <p:nvPr/>
        </p:nvSpPr>
        <p:spPr>
          <a:xfrm rot="10800000">
            <a:off x="8319182" y="4483422"/>
            <a:ext cx="3099084" cy="476501"/>
          </a:xfrm>
          <a:prstGeom prst="triangle">
            <a:avLst/>
          </a:prstGeom>
          <a:solidFill>
            <a:schemeClr val="accent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微软雅黑"/>
              <a:cs typeface="+mn-cs"/>
            </a:endParaRPr>
          </a:p>
        </p:txBody>
      </p:sp>
      <p:sp>
        <p:nvSpPr>
          <p:cNvPr id="4" name="矩形 3"/>
          <p:cNvSpPr/>
          <p:nvPr/>
        </p:nvSpPr>
        <p:spPr>
          <a:xfrm>
            <a:off x="7633509" y="5122528"/>
            <a:ext cx="4465723" cy="482118"/>
          </a:xfrm>
          <a:prstGeom prst="rect">
            <a:avLst/>
          </a:prstGeom>
          <a:solidFill>
            <a:schemeClr val="accent1">
              <a:lumMod val="75000"/>
              <a:alpha val="70000"/>
            </a:schemeClr>
          </a:solidFill>
          <a:ln w="12700" cap="flat" cmpd="sng" algn="ctr">
            <a:noFill/>
            <a:prstDash val="solid"/>
            <a:miter lim="800000"/>
          </a:ln>
          <a:effectLst>
            <a:outerShdw blurRad="38100" dist="38100" dir="2700000" algn="ctr" rotWithShape="0">
              <a:srgbClr val="000000">
                <a:alpha val="5000"/>
              </a:srgbClr>
            </a:outerShdw>
          </a:effectLst>
        </p:spPr>
        <p:txBody>
          <a:bodyPr rtlCol="0" anchor="ctr"/>
          <a:lstStyle/>
          <a:p>
            <a:pPr algn="ctr"/>
            <a:r>
              <a:rPr lang="zh-CN" altLang="en-US" sz="1400" b="1" kern="0" dirty="0">
                <a:solidFill>
                  <a:srgbClr val="FFFFFF"/>
                </a:solidFill>
                <a:latin typeface="微软雅黑"/>
                <a:ea typeface="微软雅黑"/>
              </a:rPr>
              <a:t>幻觉</a:t>
            </a:r>
            <a:r>
              <a:rPr lang="zh-CN" altLang="en-US" sz="1400" b="1" kern="0" dirty="0">
                <a:solidFill>
                  <a:srgbClr val="FFFFFF"/>
                </a:solidFill>
                <a:latin typeface="微软雅黑"/>
                <a:ea typeface="微软雅黑"/>
              </a:rPr>
              <a:t>解决</a:t>
            </a:r>
            <a:endParaRPr lang="zh-CN" altLang="en-US" sz="1400" b="1" kern="0" dirty="0">
              <a:solidFill>
                <a:srgbClr val="FFFFFF"/>
              </a:solidFill>
              <a:latin typeface="微软雅黑"/>
              <a:ea typeface="微软雅黑"/>
            </a:endParaRPr>
          </a:p>
        </p:txBody>
      </p:sp>
      <p:sp>
        <p:nvSpPr>
          <p:cNvPr id="43" name="iconfont-1043-184205"/>
          <p:cNvSpPr/>
          <p:nvPr/>
        </p:nvSpPr>
        <p:spPr>
          <a:xfrm>
            <a:off x="10334177" y="2292027"/>
            <a:ext cx="415015" cy="345003"/>
          </a:xfrm>
          <a:custGeom>
            <a:avLst/>
            <a:gdLst>
              <a:gd name="T0" fmla="*/ 8685 w 15399"/>
              <a:gd name="T1" fmla="*/ 10065 h 12800"/>
              <a:gd name="T2" fmla="*/ 6400 w 15399"/>
              <a:gd name="T3" fmla="*/ 10719 h 12800"/>
              <a:gd name="T4" fmla="*/ 2157 w 15399"/>
              <a:gd name="T5" fmla="*/ 10719 h 12800"/>
              <a:gd name="T6" fmla="*/ 2081 w 15399"/>
              <a:gd name="T7" fmla="*/ 10643 h 12800"/>
              <a:gd name="T8" fmla="*/ 2081 w 15399"/>
              <a:gd name="T9" fmla="*/ 6400 h 12800"/>
              <a:gd name="T10" fmla="*/ 2362 w 15399"/>
              <a:gd name="T11" fmla="*/ 4866 h 12800"/>
              <a:gd name="T12" fmla="*/ 2364 w 15399"/>
              <a:gd name="T13" fmla="*/ 4862 h 12800"/>
              <a:gd name="T14" fmla="*/ 6400 w 15399"/>
              <a:gd name="T15" fmla="*/ 2081 h 12800"/>
              <a:gd name="T16" fmla="*/ 9481 w 15399"/>
              <a:gd name="T17" fmla="*/ 3373 h 12800"/>
              <a:gd name="T18" fmla="*/ 10737 w 15399"/>
              <a:gd name="T19" fmla="*/ 3159 h 12800"/>
              <a:gd name="T20" fmla="*/ 12052 w 15399"/>
              <a:gd name="T21" fmla="*/ 3395 h 12800"/>
              <a:gd name="T22" fmla="*/ 6400 w 15399"/>
              <a:gd name="T23" fmla="*/ 0 h 12800"/>
              <a:gd name="T24" fmla="*/ 0 w 15399"/>
              <a:gd name="T25" fmla="*/ 6400 h 12800"/>
              <a:gd name="T26" fmla="*/ 0 w 15399"/>
              <a:gd name="T27" fmla="*/ 12174 h 12800"/>
              <a:gd name="T28" fmla="*/ 626 w 15399"/>
              <a:gd name="T29" fmla="*/ 12800 h 12800"/>
              <a:gd name="T30" fmla="*/ 6400 w 15399"/>
              <a:gd name="T31" fmla="*/ 12800 h 12800"/>
              <a:gd name="T32" fmla="*/ 11187 w 15399"/>
              <a:gd name="T33" fmla="*/ 10647 h 12800"/>
              <a:gd name="T34" fmla="*/ 10737 w 15399"/>
              <a:gd name="T35" fmla="*/ 10674 h 12800"/>
              <a:gd name="T36" fmla="*/ 8685 w 15399"/>
              <a:gd name="T37" fmla="*/ 10065 h 12800"/>
              <a:gd name="T38" fmla="*/ 4191 w 15399"/>
              <a:gd name="T39" fmla="*/ 6526 h 12800"/>
              <a:gd name="T40" fmla="*/ 6999 w 15399"/>
              <a:gd name="T41" fmla="*/ 6526 h 12800"/>
              <a:gd name="T42" fmla="*/ 7468 w 15399"/>
              <a:gd name="T43" fmla="*/ 5062 h 12800"/>
              <a:gd name="T44" fmla="*/ 4191 w 15399"/>
              <a:gd name="T45" fmla="*/ 5062 h 12800"/>
              <a:gd name="T46" fmla="*/ 3459 w 15399"/>
              <a:gd name="T47" fmla="*/ 5793 h 12800"/>
              <a:gd name="T48" fmla="*/ 4191 w 15399"/>
              <a:gd name="T49" fmla="*/ 6526 h 12800"/>
              <a:gd name="T50" fmla="*/ 4191 w 15399"/>
              <a:gd name="T51" fmla="*/ 9137 h 12800"/>
              <a:gd name="T52" fmla="*/ 7705 w 15399"/>
              <a:gd name="T53" fmla="*/ 9137 h 12800"/>
              <a:gd name="T54" fmla="*/ 7055 w 15399"/>
              <a:gd name="T55" fmla="*/ 7673 h 12800"/>
              <a:gd name="T56" fmla="*/ 4191 w 15399"/>
              <a:gd name="T57" fmla="*/ 7673 h 12800"/>
              <a:gd name="T58" fmla="*/ 3459 w 15399"/>
              <a:gd name="T59" fmla="*/ 8405 h 12800"/>
              <a:gd name="T60" fmla="*/ 4191 w 15399"/>
              <a:gd name="T61" fmla="*/ 9137 h 12800"/>
              <a:gd name="T62" fmla="*/ 13005 w 15399"/>
              <a:gd name="T63" fmla="*/ 8496 h 12800"/>
              <a:gd name="T64" fmla="*/ 12988 w 15399"/>
              <a:gd name="T65" fmla="*/ 8476 h 12800"/>
              <a:gd name="T66" fmla="*/ 12835 w 15399"/>
              <a:gd name="T67" fmla="*/ 5170 h 12800"/>
              <a:gd name="T68" fmla="*/ 9134 w 15399"/>
              <a:gd name="T69" fmla="*/ 4664 h 12800"/>
              <a:gd name="T70" fmla="*/ 7973 w 15399"/>
              <a:gd name="T71" fmla="*/ 6916 h 12800"/>
              <a:gd name="T72" fmla="*/ 10695 w 15399"/>
              <a:gd name="T73" fmla="*/ 9679 h 12800"/>
              <a:gd name="T74" fmla="*/ 11801 w 15399"/>
              <a:gd name="T75" fmla="*/ 9456 h 12800"/>
              <a:gd name="T76" fmla="*/ 11808 w 15399"/>
              <a:gd name="T77" fmla="*/ 9464 h 12800"/>
              <a:gd name="T78" fmla="*/ 13005 w 15399"/>
              <a:gd name="T79" fmla="*/ 8496 h 12800"/>
              <a:gd name="T80" fmla="*/ 11744 w 15399"/>
              <a:gd name="T81" fmla="*/ 8178 h 12800"/>
              <a:gd name="T82" fmla="*/ 9457 w 15399"/>
              <a:gd name="T83" fmla="*/ 7960 h 12800"/>
              <a:gd name="T84" fmla="*/ 9675 w 15399"/>
              <a:gd name="T85" fmla="*/ 5672 h 12800"/>
              <a:gd name="T86" fmla="*/ 11963 w 15399"/>
              <a:gd name="T87" fmla="*/ 5890 h 12800"/>
              <a:gd name="T88" fmla="*/ 11744 w 15399"/>
              <a:gd name="T89" fmla="*/ 8178 h 12800"/>
              <a:gd name="T90" fmla="*/ 15130 w 15399"/>
              <a:gd name="T91" fmla="*/ 11070 h 12800"/>
              <a:gd name="T92" fmla="*/ 13655 w 15399"/>
              <a:gd name="T93" fmla="*/ 9284 h 12800"/>
              <a:gd name="T94" fmla="*/ 12462 w 15399"/>
              <a:gd name="T95" fmla="*/ 10255 h 12800"/>
              <a:gd name="T96" fmla="*/ 13944 w 15399"/>
              <a:gd name="T97" fmla="*/ 12049 h 12800"/>
              <a:gd name="T98" fmla="*/ 15027 w 15399"/>
              <a:gd name="T99" fmla="*/ 12153 h 12800"/>
              <a:gd name="T100" fmla="*/ 15130 w 15399"/>
              <a:gd name="T101" fmla="*/ 1107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99" h="12800">
                <a:moveTo>
                  <a:pt x="8685" y="10065"/>
                </a:moveTo>
                <a:cubicBezTo>
                  <a:pt x="8002" y="10492"/>
                  <a:pt x="7215" y="10719"/>
                  <a:pt x="6400" y="10719"/>
                </a:cubicBezTo>
                <a:lnTo>
                  <a:pt x="2157" y="10719"/>
                </a:lnTo>
                <a:cubicBezTo>
                  <a:pt x="2115" y="10719"/>
                  <a:pt x="2081" y="10684"/>
                  <a:pt x="2081" y="10643"/>
                </a:cubicBezTo>
                <a:cubicBezTo>
                  <a:pt x="2082" y="9229"/>
                  <a:pt x="2081" y="7814"/>
                  <a:pt x="2081" y="6400"/>
                </a:cubicBezTo>
                <a:cubicBezTo>
                  <a:pt x="2081" y="5875"/>
                  <a:pt x="2175" y="5357"/>
                  <a:pt x="2362" y="4866"/>
                </a:cubicBezTo>
                <a:lnTo>
                  <a:pt x="2364" y="4862"/>
                </a:lnTo>
                <a:cubicBezTo>
                  <a:pt x="2999" y="3192"/>
                  <a:pt x="4605" y="2081"/>
                  <a:pt x="6400" y="2081"/>
                </a:cubicBezTo>
                <a:cubicBezTo>
                  <a:pt x="7571" y="2081"/>
                  <a:pt x="8675" y="2551"/>
                  <a:pt x="9481" y="3373"/>
                </a:cubicBezTo>
                <a:cubicBezTo>
                  <a:pt x="9874" y="3235"/>
                  <a:pt x="10297" y="3159"/>
                  <a:pt x="10737" y="3159"/>
                </a:cubicBezTo>
                <a:cubicBezTo>
                  <a:pt x="11200" y="3159"/>
                  <a:pt x="11643" y="3242"/>
                  <a:pt x="12052" y="3395"/>
                </a:cubicBezTo>
                <a:cubicBezTo>
                  <a:pt x="10947" y="1318"/>
                  <a:pt x="8781" y="0"/>
                  <a:pt x="6400" y="0"/>
                </a:cubicBezTo>
                <a:cubicBezTo>
                  <a:pt x="2866" y="0"/>
                  <a:pt x="0" y="2865"/>
                  <a:pt x="0" y="6400"/>
                </a:cubicBezTo>
                <a:cubicBezTo>
                  <a:pt x="0" y="8324"/>
                  <a:pt x="1" y="10250"/>
                  <a:pt x="0" y="12174"/>
                </a:cubicBezTo>
                <a:cubicBezTo>
                  <a:pt x="0" y="12519"/>
                  <a:pt x="281" y="12800"/>
                  <a:pt x="626" y="12800"/>
                </a:cubicBezTo>
                <a:lnTo>
                  <a:pt x="6400" y="12800"/>
                </a:lnTo>
                <a:cubicBezTo>
                  <a:pt x="8242" y="12800"/>
                  <a:pt x="9975" y="12013"/>
                  <a:pt x="11187" y="10647"/>
                </a:cubicBezTo>
                <a:cubicBezTo>
                  <a:pt x="11040" y="10665"/>
                  <a:pt x="10889" y="10674"/>
                  <a:pt x="10737" y="10674"/>
                </a:cubicBezTo>
                <a:cubicBezTo>
                  <a:pt x="9980" y="10674"/>
                  <a:pt x="9275" y="10450"/>
                  <a:pt x="8685" y="10065"/>
                </a:cubicBezTo>
                <a:close/>
                <a:moveTo>
                  <a:pt x="4191" y="6526"/>
                </a:moveTo>
                <a:lnTo>
                  <a:pt x="6999" y="6526"/>
                </a:lnTo>
                <a:cubicBezTo>
                  <a:pt x="7054" y="5998"/>
                  <a:pt x="7218" y="5502"/>
                  <a:pt x="7468" y="5062"/>
                </a:cubicBezTo>
                <a:lnTo>
                  <a:pt x="4191" y="5062"/>
                </a:lnTo>
                <a:cubicBezTo>
                  <a:pt x="3788" y="5062"/>
                  <a:pt x="3459" y="5391"/>
                  <a:pt x="3459" y="5793"/>
                </a:cubicBezTo>
                <a:cubicBezTo>
                  <a:pt x="3459" y="6196"/>
                  <a:pt x="3788" y="6526"/>
                  <a:pt x="4191" y="6526"/>
                </a:cubicBezTo>
                <a:close/>
                <a:moveTo>
                  <a:pt x="4191" y="9137"/>
                </a:moveTo>
                <a:lnTo>
                  <a:pt x="7705" y="9137"/>
                </a:lnTo>
                <a:cubicBezTo>
                  <a:pt x="7391" y="8709"/>
                  <a:pt x="7165" y="8212"/>
                  <a:pt x="7055" y="7673"/>
                </a:cubicBezTo>
                <a:lnTo>
                  <a:pt x="4191" y="7673"/>
                </a:lnTo>
                <a:cubicBezTo>
                  <a:pt x="3788" y="7673"/>
                  <a:pt x="3459" y="8003"/>
                  <a:pt x="3459" y="8405"/>
                </a:cubicBezTo>
                <a:cubicBezTo>
                  <a:pt x="3459" y="8808"/>
                  <a:pt x="3788" y="9137"/>
                  <a:pt x="4191" y="9137"/>
                </a:cubicBezTo>
                <a:close/>
                <a:moveTo>
                  <a:pt x="13005" y="8496"/>
                </a:moveTo>
                <a:lnTo>
                  <a:pt x="12988" y="8476"/>
                </a:lnTo>
                <a:cubicBezTo>
                  <a:pt x="13659" y="7489"/>
                  <a:pt x="13632" y="6137"/>
                  <a:pt x="12835" y="5170"/>
                </a:cubicBezTo>
                <a:cubicBezTo>
                  <a:pt x="11915" y="4057"/>
                  <a:pt x="10298" y="3852"/>
                  <a:pt x="9134" y="4664"/>
                </a:cubicBezTo>
                <a:cubicBezTo>
                  <a:pt x="8431" y="5166"/>
                  <a:pt x="7973" y="5987"/>
                  <a:pt x="7973" y="6916"/>
                </a:cubicBezTo>
                <a:cubicBezTo>
                  <a:pt x="7973" y="8429"/>
                  <a:pt x="9188" y="9657"/>
                  <a:pt x="10695" y="9679"/>
                </a:cubicBezTo>
                <a:cubicBezTo>
                  <a:pt x="11071" y="9682"/>
                  <a:pt x="11448" y="9608"/>
                  <a:pt x="11801" y="9456"/>
                </a:cubicBezTo>
                <a:lnTo>
                  <a:pt x="11808" y="9464"/>
                </a:lnTo>
                <a:cubicBezTo>
                  <a:pt x="12293" y="9260"/>
                  <a:pt x="12707" y="8922"/>
                  <a:pt x="13005" y="8496"/>
                </a:cubicBezTo>
                <a:close/>
                <a:moveTo>
                  <a:pt x="11744" y="8178"/>
                </a:moveTo>
                <a:cubicBezTo>
                  <a:pt x="11053" y="8749"/>
                  <a:pt x="10027" y="8651"/>
                  <a:pt x="9457" y="7960"/>
                </a:cubicBezTo>
                <a:cubicBezTo>
                  <a:pt x="8886" y="7269"/>
                  <a:pt x="8984" y="6243"/>
                  <a:pt x="9675" y="5672"/>
                </a:cubicBezTo>
                <a:cubicBezTo>
                  <a:pt x="10366" y="5101"/>
                  <a:pt x="11392" y="5199"/>
                  <a:pt x="11963" y="5890"/>
                </a:cubicBezTo>
                <a:cubicBezTo>
                  <a:pt x="12534" y="6582"/>
                  <a:pt x="12435" y="7608"/>
                  <a:pt x="11744" y="8178"/>
                </a:cubicBezTo>
                <a:close/>
                <a:moveTo>
                  <a:pt x="15130" y="11070"/>
                </a:moveTo>
                <a:lnTo>
                  <a:pt x="13655" y="9284"/>
                </a:lnTo>
                <a:cubicBezTo>
                  <a:pt x="13330" y="9684"/>
                  <a:pt x="12924" y="10016"/>
                  <a:pt x="12462" y="10255"/>
                </a:cubicBezTo>
                <a:lnTo>
                  <a:pt x="13944" y="12049"/>
                </a:lnTo>
                <a:cubicBezTo>
                  <a:pt x="14213" y="12376"/>
                  <a:pt x="14700" y="12423"/>
                  <a:pt x="15027" y="12153"/>
                </a:cubicBezTo>
                <a:cubicBezTo>
                  <a:pt x="15352" y="11884"/>
                  <a:pt x="15399" y="11396"/>
                  <a:pt x="15130" y="1107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p:cNvSpPr txBox="1"/>
          <p:nvPr/>
        </p:nvSpPr>
        <p:spPr>
          <a:xfrm>
            <a:off x="8331983" y="2254729"/>
            <a:ext cx="1187993" cy="461665"/>
          </a:xfrm>
          <a:prstGeom prst="rect">
            <a:avLst/>
          </a:prstGeom>
          <a:noFill/>
        </p:spPr>
        <p:txBody>
          <a:bodyPr wrap="square" rtlCol="0">
            <a:spAutoFit/>
          </a:bodyPr>
          <a:lstStyle/>
          <a:p>
            <a:pPr algn="ctr"/>
            <a:r>
              <a:rPr lang="zh-CN" altLang="en-US" sz="1200" b="1" dirty="0">
                <a:solidFill>
                  <a:schemeClr val="tx1"/>
                </a:solidFill>
              </a:rPr>
              <a:t>搜索能力加强的大模型</a:t>
            </a:r>
            <a:endParaRPr lang="zh-CN" altLang="en-US" sz="1200" b="1" dirty="0">
              <a:solidFill>
                <a:schemeClr val="tx1"/>
              </a:solidFill>
            </a:endParaRPr>
          </a:p>
        </p:txBody>
      </p:sp>
      <p:sp>
        <p:nvSpPr>
          <p:cNvPr id="47" name="文本框 46"/>
          <p:cNvSpPr txBox="1"/>
          <p:nvPr/>
        </p:nvSpPr>
        <p:spPr>
          <a:xfrm>
            <a:off x="10655462" y="2254729"/>
            <a:ext cx="1353766" cy="461665"/>
          </a:xfrm>
          <a:prstGeom prst="rect">
            <a:avLst/>
          </a:prstGeom>
          <a:noFill/>
        </p:spPr>
        <p:txBody>
          <a:bodyPr wrap="square" rtlCol="0">
            <a:spAutoFit/>
          </a:bodyPr>
          <a:lstStyle>
            <a:defPPr>
              <a:defRPr lang="zh-CN"/>
            </a:defPPr>
            <a:lvl1pPr algn="ctr">
              <a:defRPr sz="1200" b="1">
                <a:solidFill>
                  <a:srgbClr val="FF6933"/>
                </a:solidFill>
              </a:defRPr>
            </a:lvl1pPr>
          </a:lstStyle>
          <a:p>
            <a:r>
              <a:rPr lang="zh-CN" altLang="en-US" dirty="0">
                <a:solidFill>
                  <a:schemeClr val="tx1"/>
                </a:solidFill>
              </a:rPr>
              <a:t>大模型能力加强的搜索引擎</a:t>
            </a:r>
            <a:endParaRPr lang="zh-CN" altLang="en-US" dirty="0">
              <a:solidFill>
                <a:schemeClr val="tx1"/>
              </a:solidFill>
            </a:endParaRPr>
          </a:p>
        </p:txBody>
      </p:sp>
      <p:sp>
        <p:nvSpPr>
          <p:cNvPr id="48" name="iconfont-10405-5327922"/>
          <p:cNvSpPr/>
          <p:nvPr/>
        </p:nvSpPr>
        <p:spPr>
          <a:xfrm>
            <a:off x="7901258" y="2248207"/>
            <a:ext cx="419068" cy="407050"/>
          </a:xfrm>
          <a:custGeom>
            <a:avLst/>
            <a:gdLst>
              <a:gd name="T0" fmla="*/ 5612 w 13291"/>
              <a:gd name="T1" fmla="*/ 5837 h 12911"/>
              <a:gd name="T2" fmla="*/ 631 w 13291"/>
              <a:gd name="T3" fmla="*/ 3347 h 12911"/>
              <a:gd name="T4" fmla="*/ 233 w 13291"/>
              <a:gd name="T5" fmla="*/ 3347 h 12911"/>
              <a:gd name="T6" fmla="*/ 17 w 13291"/>
              <a:gd name="T7" fmla="*/ 3754 h 12911"/>
              <a:gd name="T8" fmla="*/ 17 w 13291"/>
              <a:gd name="T9" fmla="*/ 9273 h 12911"/>
              <a:gd name="T10" fmla="*/ 216 w 13291"/>
              <a:gd name="T11" fmla="*/ 9622 h 12911"/>
              <a:gd name="T12" fmla="*/ 5197 w 13291"/>
              <a:gd name="T13" fmla="*/ 12735 h 12911"/>
              <a:gd name="T14" fmla="*/ 5413 w 13291"/>
              <a:gd name="T15" fmla="*/ 12801 h 12911"/>
              <a:gd name="T16" fmla="*/ 5828 w 13291"/>
              <a:gd name="T17" fmla="*/ 12386 h 12911"/>
              <a:gd name="T18" fmla="*/ 5828 w 13291"/>
              <a:gd name="T19" fmla="*/ 6210 h 12911"/>
              <a:gd name="T20" fmla="*/ 5612 w 13291"/>
              <a:gd name="T21" fmla="*/ 5837 h 12911"/>
              <a:gd name="T22" fmla="*/ 4997 w 13291"/>
              <a:gd name="T23" fmla="*/ 11647 h 12911"/>
              <a:gd name="T24" fmla="*/ 847 w 13291"/>
              <a:gd name="T25" fmla="*/ 9041 h 12911"/>
              <a:gd name="T26" fmla="*/ 847 w 13291"/>
              <a:gd name="T27" fmla="*/ 4426 h 12911"/>
              <a:gd name="T28" fmla="*/ 4997 w 13291"/>
              <a:gd name="T29" fmla="*/ 6468 h 12911"/>
              <a:gd name="T30" fmla="*/ 4997 w 13291"/>
              <a:gd name="T31" fmla="*/ 11647 h 12911"/>
              <a:gd name="T32" fmla="*/ 13107 w 13291"/>
              <a:gd name="T33" fmla="*/ 3289 h 12911"/>
              <a:gd name="T34" fmla="*/ 12709 w 13291"/>
              <a:gd name="T35" fmla="*/ 3289 h 12911"/>
              <a:gd name="T36" fmla="*/ 6898 w 13291"/>
              <a:gd name="T37" fmla="*/ 5837 h 12911"/>
              <a:gd name="T38" fmla="*/ 6649 w 13291"/>
              <a:gd name="T39" fmla="*/ 6219 h 12911"/>
              <a:gd name="T40" fmla="*/ 6649 w 13291"/>
              <a:gd name="T41" fmla="*/ 12394 h 12911"/>
              <a:gd name="T42" fmla="*/ 7272 w 13291"/>
              <a:gd name="T43" fmla="*/ 12751 h 12911"/>
              <a:gd name="T44" fmla="*/ 13082 w 13291"/>
              <a:gd name="T45" fmla="*/ 9431 h 12911"/>
              <a:gd name="T46" fmla="*/ 13290 w 13291"/>
              <a:gd name="T47" fmla="*/ 9074 h 12911"/>
              <a:gd name="T48" fmla="*/ 13290 w 13291"/>
              <a:gd name="T49" fmla="*/ 3637 h 12911"/>
              <a:gd name="T50" fmla="*/ 13107 w 13291"/>
              <a:gd name="T51" fmla="*/ 3289 h 12911"/>
              <a:gd name="T52" fmla="*/ 12468 w 13291"/>
              <a:gd name="T53" fmla="*/ 8809 h 12911"/>
              <a:gd name="T54" fmla="*/ 7488 w 13291"/>
              <a:gd name="T55" fmla="*/ 11647 h 12911"/>
              <a:gd name="T56" fmla="*/ 7488 w 13291"/>
              <a:gd name="T57" fmla="*/ 6484 h 12911"/>
              <a:gd name="T58" fmla="*/ 12468 w 13291"/>
              <a:gd name="T59" fmla="*/ 4276 h 12911"/>
              <a:gd name="T60" fmla="*/ 12468 w 13291"/>
              <a:gd name="T61" fmla="*/ 8809 h 12911"/>
              <a:gd name="T62" fmla="*/ 12427 w 13291"/>
              <a:gd name="T63" fmla="*/ 2226 h 12911"/>
              <a:gd name="T64" fmla="*/ 12144 w 13291"/>
              <a:gd name="T65" fmla="*/ 1853 h 12911"/>
              <a:gd name="T66" fmla="*/ 6907 w 13291"/>
              <a:gd name="T67" fmla="*/ 27 h 12911"/>
              <a:gd name="T68" fmla="*/ 6658 w 13291"/>
              <a:gd name="T69" fmla="*/ 27 h 12911"/>
              <a:gd name="T70" fmla="*/ 1063 w 13291"/>
              <a:gd name="T71" fmla="*/ 1969 h 12911"/>
              <a:gd name="T72" fmla="*/ 784 w 13291"/>
              <a:gd name="T73" fmla="*/ 2334 h 12911"/>
              <a:gd name="T74" fmla="*/ 1013 w 13291"/>
              <a:gd name="T75" fmla="*/ 2733 h 12911"/>
              <a:gd name="T76" fmla="*/ 5994 w 13291"/>
              <a:gd name="T77" fmla="*/ 5223 h 12911"/>
              <a:gd name="T78" fmla="*/ 6176 w 13291"/>
              <a:gd name="T79" fmla="*/ 5264 h 12911"/>
              <a:gd name="T80" fmla="*/ 6342 w 13291"/>
              <a:gd name="T81" fmla="*/ 5264 h 12911"/>
              <a:gd name="T82" fmla="*/ 12153 w 13291"/>
              <a:gd name="T83" fmla="*/ 2691 h 12911"/>
              <a:gd name="T84" fmla="*/ 12427 w 13291"/>
              <a:gd name="T85" fmla="*/ 2226 h 12911"/>
              <a:gd name="T86" fmla="*/ 6201 w 13291"/>
              <a:gd name="T87" fmla="*/ 4368 h 12911"/>
              <a:gd name="T88" fmla="*/ 2275 w 13291"/>
              <a:gd name="T89" fmla="*/ 2434 h 12911"/>
              <a:gd name="T90" fmla="*/ 6766 w 13291"/>
              <a:gd name="T91" fmla="*/ 857 h 12911"/>
              <a:gd name="T92" fmla="*/ 10874 w 13291"/>
              <a:gd name="T93" fmla="*/ 2268 h 12911"/>
              <a:gd name="T94" fmla="*/ 6201 w 13291"/>
              <a:gd name="T95" fmla="*/ 4368 h 1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91" h="12911">
                <a:moveTo>
                  <a:pt x="5612" y="5837"/>
                </a:moveTo>
                <a:lnTo>
                  <a:pt x="631" y="3347"/>
                </a:lnTo>
                <a:cubicBezTo>
                  <a:pt x="507" y="3279"/>
                  <a:pt x="357" y="3279"/>
                  <a:pt x="233" y="3347"/>
                </a:cubicBezTo>
                <a:cubicBezTo>
                  <a:pt x="85" y="3426"/>
                  <a:pt x="0" y="3587"/>
                  <a:pt x="17" y="3754"/>
                </a:cubicBezTo>
                <a:lnTo>
                  <a:pt x="17" y="9273"/>
                </a:lnTo>
                <a:cubicBezTo>
                  <a:pt x="19" y="9416"/>
                  <a:pt x="94" y="9548"/>
                  <a:pt x="216" y="9622"/>
                </a:cubicBezTo>
                <a:lnTo>
                  <a:pt x="5197" y="12735"/>
                </a:lnTo>
                <a:cubicBezTo>
                  <a:pt x="5261" y="12776"/>
                  <a:pt x="5336" y="12799"/>
                  <a:pt x="5413" y="12801"/>
                </a:cubicBezTo>
                <a:cubicBezTo>
                  <a:pt x="5642" y="12801"/>
                  <a:pt x="5828" y="12615"/>
                  <a:pt x="5828" y="12386"/>
                </a:cubicBezTo>
                <a:lnTo>
                  <a:pt x="5828" y="6210"/>
                </a:lnTo>
                <a:cubicBezTo>
                  <a:pt x="5831" y="6055"/>
                  <a:pt x="5748" y="5911"/>
                  <a:pt x="5612" y="5837"/>
                </a:cubicBezTo>
                <a:close/>
                <a:moveTo>
                  <a:pt x="4997" y="11647"/>
                </a:moveTo>
                <a:lnTo>
                  <a:pt x="847" y="9041"/>
                </a:lnTo>
                <a:lnTo>
                  <a:pt x="847" y="4426"/>
                </a:lnTo>
                <a:lnTo>
                  <a:pt x="4997" y="6468"/>
                </a:lnTo>
                <a:lnTo>
                  <a:pt x="4997" y="11647"/>
                </a:lnTo>
                <a:close/>
                <a:moveTo>
                  <a:pt x="13107" y="3289"/>
                </a:moveTo>
                <a:cubicBezTo>
                  <a:pt x="12983" y="3221"/>
                  <a:pt x="12833" y="3221"/>
                  <a:pt x="12709" y="3289"/>
                </a:cubicBezTo>
                <a:lnTo>
                  <a:pt x="6898" y="5837"/>
                </a:lnTo>
                <a:cubicBezTo>
                  <a:pt x="6747" y="5903"/>
                  <a:pt x="6649" y="6053"/>
                  <a:pt x="6649" y="6219"/>
                </a:cubicBezTo>
                <a:lnTo>
                  <a:pt x="6649" y="12394"/>
                </a:lnTo>
                <a:cubicBezTo>
                  <a:pt x="6651" y="12713"/>
                  <a:pt x="6996" y="12911"/>
                  <a:pt x="7272" y="12751"/>
                </a:cubicBezTo>
                <a:lnTo>
                  <a:pt x="13082" y="9431"/>
                </a:lnTo>
                <a:cubicBezTo>
                  <a:pt x="13210" y="9357"/>
                  <a:pt x="13289" y="9222"/>
                  <a:pt x="13290" y="9074"/>
                </a:cubicBezTo>
                <a:lnTo>
                  <a:pt x="13290" y="3637"/>
                </a:lnTo>
                <a:cubicBezTo>
                  <a:pt x="13291" y="3498"/>
                  <a:pt x="13223" y="3367"/>
                  <a:pt x="13107" y="3289"/>
                </a:cubicBezTo>
                <a:close/>
                <a:moveTo>
                  <a:pt x="12468" y="8809"/>
                </a:moveTo>
                <a:lnTo>
                  <a:pt x="7488" y="11647"/>
                </a:lnTo>
                <a:lnTo>
                  <a:pt x="7488" y="6484"/>
                </a:lnTo>
                <a:lnTo>
                  <a:pt x="12468" y="4276"/>
                </a:lnTo>
                <a:lnTo>
                  <a:pt x="12468" y="8809"/>
                </a:lnTo>
                <a:close/>
                <a:moveTo>
                  <a:pt x="12427" y="2226"/>
                </a:moveTo>
                <a:cubicBezTo>
                  <a:pt x="12418" y="2055"/>
                  <a:pt x="12306" y="1907"/>
                  <a:pt x="12144" y="1853"/>
                </a:cubicBezTo>
                <a:lnTo>
                  <a:pt x="6907" y="27"/>
                </a:lnTo>
                <a:cubicBezTo>
                  <a:pt x="6826" y="0"/>
                  <a:pt x="6739" y="0"/>
                  <a:pt x="6658" y="27"/>
                </a:cubicBezTo>
                <a:lnTo>
                  <a:pt x="1063" y="1969"/>
                </a:lnTo>
                <a:cubicBezTo>
                  <a:pt x="905" y="2023"/>
                  <a:pt x="795" y="2167"/>
                  <a:pt x="784" y="2334"/>
                </a:cubicBezTo>
                <a:cubicBezTo>
                  <a:pt x="773" y="2501"/>
                  <a:pt x="864" y="2658"/>
                  <a:pt x="1013" y="2733"/>
                </a:cubicBezTo>
                <a:lnTo>
                  <a:pt x="5994" y="5223"/>
                </a:lnTo>
                <a:cubicBezTo>
                  <a:pt x="6050" y="5250"/>
                  <a:pt x="6113" y="5264"/>
                  <a:pt x="6176" y="5264"/>
                </a:cubicBezTo>
                <a:cubicBezTo>
                  <a:pt x="6231" y="5275"/>
                  <a:pt x="6287" y="5275"/>
                  <a:pt x="6342" y="5264"/>
                </a:cubicBezTo>
                <a:lnTo>
                  <a:pt x="12153" y="2691"/>
                </a:lnTo>
                <a:cubicBezTo>
                  <a:pt x="12346" y="2625"/>
                  <a:pt x="12462" y="2427"/>
                  <a:pt x="12427" y="2226"/>
                </a:cubicBezTo>
                <a:close/>
                <a:moveTo>
                  <a:pt x="6201" y="4368"/>
                </a:moveTo>
                <a:lnTo>
                  <a:pt x="2275" y="2434"/>
                </a:lnTo>
                <a:lnTo>
                  <a:pt x="6766" y="857"/>
                </a:lnTo>
                <a:lnTo>
                  <a:pt x="10874" y="2268"/>
                </a:lnTo>
                <a:lnTo>
                  <a:pt x="6201" y="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文本框 48"/>
          <p:cNvSpPr txBox="1"/>
          <p:nvPr/>
        </p:nvSpPr>
        <p:spPr>
          <a:xfrm>
            <a:off x="7808897" y="2882758"/>
            <a:ext cx="1693244" cy="116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latin typeface="微软雅黑" charset="-122"/>
              </a:rPr>
              <a:t>用户意图理解与关键词提取</a:t>
            </a:r>
            <a:r>
              <a:rPr lang="zh-CN" altLang="en-US" sz="1200" b="1" dirty="0">
                <a:latin typeface="微软雅黑" charset="-122"/>
              </a:rPr>
              <a:t>更精准</a:t>
            </a:r>
            <a:endParaRPr lang="en-US" altLang="zh-CN" sz="1200" b="1" dirty="0">
              <a:latin typeface="微软雅黑" charset="-122"/>
            </a:endParaRPr>
          </a:p>
          <a:p>
            <a:pPr marL="285750" indent="-285750">
              <a:lnSpc>
                <a:spcPct val="150000"/>
              </a:lnSpc>
              <a:buFont typeface="Arial" panose="020B0604020202020204" pitchFamily="34" charset="0"/>
              <a:buChar char="•"/>
            </a:pPr>
            <a:r>
              <a:rPr lang="zh-CN" altLang="en-US" sz="1200" dirty="0">
                <a:latin typeface="微软雅黑" charset="-122"/>
              </a:rPr>
              <a:t>对齐阶段针对搜索场景做</a:t>
            </a:r>
            <a:r>
              <a:rPr lang="zh-CN" altLang="en-US" sz="1200" b="1" dirty="0">
                <a:latin typeface="微软雅黑" charset="-122"/>
              </a:rPr>
              <a:t>专项优化</a:t>
            </a:r>
            <a:endParaRPr lang="en-US" altLang="zh-CN" sz="1200" b="1" dirty="0">
              <a:latin typeface="微软雅黑" charset="-122"/>
            </a:endParaRPr>
          </a:p>
        </p:txBody>
      </p:sp>
      <p:sp>
        <p:nvSpPr>
          <p:cNvPr id="50" name="文本框 49"/>
          <p:cNvSpPr txBox="1"/>
          <p:nvPr/>
        </p:nvSpPr>
        <p:spPr>
          <a:xfrm>
            <a:off x="10285622" y="2880187"/>
            <a:ext cx="1627267" cy="116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latin typeface="微软雅黑" charset="-122"/>
              </a:rPr>
              <a:t>预训练与搜索数据</a:t>
            </a:r>
            <a:r>
              <a:rPr lang="zh-CN" altLang="en-US" sz="1200" b="1" dirty="0">
                <a:latin typeface="微软雅黑" charset="-122"/>
              </a:rPr>
              <a:t>打通联动</a:t>
            </a:r>
            <a:endParaRPr lang="en-US" altLang="zh-CN" sz="1200" b="1" dirty="0">
              <a:latin typeface="微软雅黑" charset="-122"/>
            </a:endParaRPr>
          </a:p>
          <a:p>
            <a:pPr marL="285750" indent="-285750">
              <a:lnSpc>
                <a:spcPct val="150000"/>
              </a:lnSpc>
              <a:buFont typeface="Arial" panose="020B0604020202020204" pitchFamily="34" charset="0"/>
              <a:buChar char="•"/>
            </a:pPr>
            <a:r>
              <a:rPr lang="zh-CN" altLang="en-US" sz="1200" dirty="0">
                <a:latin typeface="微软雅黑" charset="-122"/>
              </a:rPr>
              <a:t>针对大模型</a:t>
            </a:r>
            <a:r>
              <a:rPr lang="zh-CN" altLang="en-US" sz="1200" b="1" dirty="0">
                <a:latin typeface="微软雅黑" charset="-122"/>
              </a:rPr>
              <a:t>设计搜索排序</a:t>
            </a:r>
            <a:endParaRPr lang="en-US" altLang="zh-CN" sz="1200" b="1" dirty="0">
              <a:latin typeface="微软雅黑" charset="-122"/>
            </a:endParaRPr>
          </a:p>
        </p:txBody>
      </p:sp>
      <p:sp>
        <p:nvSpPr>
          <p:cNvPr id="40" name="文本框 39"/>
          <p:cNvSpPr txBox="1"/>
          <p:nvPr/>
        </p:nvSpPr>
        <p:spPr>
          <a:xfrm>
            <a:off x="9285169" y="4405332"/>
            <a:ext cx="1145077" cy="516423"/>
          </a:xfrm>
          <a:prstGeom prst="rect">
            <a:avLst/>
          </a:prstGeom>
          <a:noFill/>
        </p:spPr>
        <p:txBody>
          <a:bodyPr wrap="square" rtlCol="0" anchor="ctr">
            <a:spAutoFit/>
          </a:bodyPr>
          <a:lstStyle>
            <a:defPPr>
              <a:defRPr lang="en-US"/>
            </a:defPPr>
            <a:lvl1pPr algn="ctr">
              <a:lnSpc>
                <a:spcPct val="120000"/>
              </a:lnSpc>
              <a:defRPr kumimoji="1" sz="1000" b="1">
                <a:gradFill flip="none" rotWithShape="1">
                  <a:gsLst>
                    <a:gs pos="0">
                      <a:srgbClr val="228BB1"/>
                    </a:gs>
                    <a:gs pos="50000">
                      <a:srgbClr val="265C99"/>
                    </a:gs>
                  </a:gsLst>
                  <a:lin ang="2700000" scaled="1"/>
                  <a:tileRect/>
                </a:gradFill>
                <a:latin typeface="Times New Roman" panose="02020603050405020304" pitchFamily="18" charset="0"/>
                <a:ea typeface="STKaiti" panose="02010600040101010101" pitchFamily="2" charset="-122"/>
                <a:cs typeface="Times New Roman" panose="02020603050405020304" pitchFamily="18" charset="0"/>
              </a:defRPr>
            </a:lvl1pPr>
          </a:lstStyle>
          <a:p>
            <a:r>
              <a:rPr lang="en-US" altLang="zh-CN" sz="1200" dirty="0">
                <a:solidFill>
                  <a:schemeClr val="tx1"/>
                </a:solidFill>
                <a:latin typeface="+mn-lt"/>
                <a:ea typeface="+mn-ea"/>
              </a:rPr>
              <a:t>Co-design</a:t>
            </a:r>
            <a:endParaRPr lang="en-US" altLang="zh-CN" sz="1200" dirty="0">
              <a:solidFill>
                <a:schemeClr val="tx1"/>
              </a:solidFill>
              <a:latin typeface="+mn-lt"/>
              <a:ea typeface="+mn-ea"/>
            </a:endParaRPr>
          </a:p>
          <a:p>
            <a:r>
              <a:rPr lang="zh-CN" altLang="en-US" sz="1200" dirty="0">
                <a:solidFill>
                  <a:schemeClr val="tx1"/>
                </a:solidFill>
                <a:latin typeface="+mn-lt"/>
                <a:ea typeface="+mn-ea"/>
              </a:rPr>
              <a:t>深度融合</a:t>
            </a:r>
            <a:endParaRPr lang="en-US" altLang="zh-CN" sz="1200" dirty="0">
              <a:solidFill>
                <a:schemeClr val="tx1"/>
              </a:solidFill>
              <a:latin typeface="+mn-lt"/>
              <a:ea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实践：意图</a:t>
            </a:r>
            <a:r>
              <a:rPr lang="zh-CN" altLang="en-US" sz="4400">
                <a:sym typeface="+mn-ea"/>
              </a:rPr>
              <a:t>理解</a:t>
            </a:r>
            <a:endParaRPr lang="zh-CN" altLang="en-US" sz="4400">
              <a:sym typeface="+mn-ea"/>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381" y="4169387"/>
            <a:ext cx="5431074" cy="230820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659876" y="1301590"/>
            <a:ext cx="5910469" cy="5175888"/>
          </a:xfrm>
        </p:spPr>
        <p:txBody>
          <a:bodyPr>
            <a:normAutofit lnSpcReduction="10000"/>
          </a:bodyPr>
          <a:p>
            <a:r>
              <a:rPr lang="zh-CN" altLang="en-US" sz="2000" dirty="0">
                <a:sym typeface="+mn-ea"/>
              </a:rPr>
              <a:t>意图理解</a:t>
            </a:r>
            <a:r>
              <a:rPr lang="en-US" altLang="zh-CN" sz="2000" dirty="0">
                <a:sym typeface="+mn-ea"/>
              </a:rPr>
              <a:t>LLM </a:t>
            </a:r>
            <a:endParaRPr lang="en-US" altLang="zh-CN" sz="1400" b="0" i="0" dirty="0">
              <a:solidFill>
                <a:srgbClr val="0D0D0D"/>
              </a:solidFill>
              <a:effectLst/>
              <a:latin typeface="Söhne"/>
              <a:sym typeface="+mn-ea"/>
            </a:endParaRPr>
          </a:p>
          <a:p>
            <a:pPr lvl="1"/>
            <a:r>
              <a:rPr lang="zh-CN" altLang="en-US" sz="1600" b="0" i="0" dirty="0">
                <a:solidFill>
                  <a:srgbClr val="0D0D0D"/>
                </a:solidFill>
                <a:effectLst/>
                <a:latin typeface="Söhne"/>
                <a:sym typeface="+mn-ea"/>
              </a:rPr>
              <a:t>复杂会话环境的意图理解（</a:t>
            </a:r>
            <a:r>
              <a:rPr lang="en-US" altLang="zh-CN" sz="1600" dirty="0">
                <a:solidFill>
                  <a:srgbClr val="0D0D0D"/>
                </a:solidFill>
                <a:latin typeface="Söhne"/>
                <a:sym typeface="+mn-ea"/>
              </a:rPr>
              <a:t>Session-based Intent Recognition</a:t>
            </a:r>
            <a:r>
              <a:rPr lang="zh-CN" altLang="en-US" sz="1600" b="0" i="0" dirty="0">
                <a:solidFill>
                  <a:srgbClr val="0D0D0D"/>
                </a:solidFill>
                <a:effectLst/>
                <a:latin typeface="Söhne"/>
                <a:sym typeface="+mn-ea"/>
              </a:rPr>
              <a:t>）</a:t>
            </a:r>
            <a:endParaRPr lang="en-US" altLang="zh-CN" sz="1600" b="0" i="0" dirty="0">
              <a:solidFill>
                <a:srgbClr val="0D0D0D"/>
              </a:solidFill>
              <a:effectLst/>
              <a:latin typeface="Söhne"/>
              <a:sym typeface="+mn-ea"/>
            </a:endParaRPr>
          </a:p>
          <a:p>
            <a:pPr marL="914400" lvl="2" indent="0">
              <a:buNone/>
            </a:pPr>
            <a:r>
              <a:rPr sz="1200" dirty="0">
                <a:solidFill>
                  <a:srgbClr val="0D0D0D"/>
                </a:solidFill>
                <a:latin typeface="Söhne"/>
                <a:sym typeface="+mn-ea"/>
              </a:rPr>
              <a:t>基于LLM的意图理解，更好地</a:t>
            </a:r>
            <a:r>
              <a:rPr lang="zh-CN" sz="1200" dirty="0">
                <a:solidFill>
                  <a:srgbClr val="0D0D0D"/>
                </a:solidFill>
                <a:latin typeface="Söhne"/>
                <a:sym typeface="+mn-ea"/>
              </a:rPr>
              <a:t>识别</a:t>
            </a:r>
            <a:r>
              <a:rPr sz="1200" dirty="0">
                <a:solidFill>
                  <a:srgbClr val="0D0D0D"/>
                </a:solidFill>
                <a:latin typeface="Söhne"/>
                <a:sym typeface="+mn-ea"/>
              </a:rPr>
              <a:t>不同类型任务、时效性和多轮对话中的意图切换。</a:t>
            </a:r>
            <a:endParaRPr sz="1200" dirty="0">
              <a:solidFill>
                <a:srgbClr val="0D0D0D"/>
              </a:solidFill>
              <a:latin typeface="Söhne"/>
              <a:sym typeface="+mn-ea"/>
            </a:endParaRPr>
          </a:p>
          <a:p>
            <a:pPr marL="914400" lvl="2" indent="0">
              <a:buNone/>
            </a:pPr>
            <a:endParaRPr sz="1200" dirty="0">
              <a:solidFill>
                <a:srgbClr val="0D0D0D"/>
              </a:solidFill>
              <a:latin typeface="Söhne"/>
              <a:sym typeface="+mn-ea"/>
            </a:endParaRPr>
          </a:p>
          <a:p>
            <a:pPr lvl="1"/>
            <a:r>
              <a:rPr lang="zh-CN" altLang="en-US" sz="1600" dirty="0">
                <a:solidFill>
                  <a:srgbClr val="0D0D0D"/>
                </a:solidFill>
                <a:effectLst/>
                <a:latin typeface="Söhne"/>
                <a:sym typeface="+mn-ea"/>
              </a:rPr>
              <a:t>自适应搜索（</a:t>
            </a:r>
            <a:r>
              <a:rPr lang="en-US" altLang="zh-CN" sz="1600" dirty="0">
                <a:solidFill>
                  <a:srgbClr val="0D0D0D"/>
                </a:solidFill>
                <a:effectLst/>
                <a:latin typeface="Söhne"/>
                <a:sym typeface="+mn-ea"/>
              </a:rPr>
              <a:t>Self-</a:t>
            </a:r>
            <a:r>
              <a:rPr lang="en-US" altLang="zh-CN" sz="1600" dirty="0">
                <a:solidFill>
                  <a:srgbClr val="0D0D0D"/>
                </a:solidFill>
                <a:effectLst/>
                <a:latin typeface="Söhne"/>
                <a:sym typeface="+mn-ea"/>
              </a:rPr>
              <a:t>Aware RAG</a:t>
            </a:r>
            <a:r>
              <a:rPr lang="zh-CN" altLang="en-US" sz="1600" dirty="0">
                <a:solidFill>
                  <a:srgbClr val="0D0D0D"/>
                </a:solidFill>
                <a:effectLst/>
                <a:latin typeface="Söhne"/>
                <a:sym typeface="+mn-ea"/>
              </a:rPr>
              <a:t>）：</a:t>
            </a:r>
            <a:endParaRPr lang="en-US" altLang="zh-CN" sz="1600" dirty="0">
              <a:solidFill>
                <a:srgbClr val="0D0D0D"/>
              </a:solidFill>
              <a:latin typeface="Söhne"/>
            </a:endParaRPr>
          </a:p>
          <a:p>
            <a:pPr marL="914400" lvl="2" indent="0">
              <a:buNone/>
            </a:pPr>
            <a:r>
              <a:rPr lang="zh-CN" altLang="en-US" sz="1200" dirty="0">
                <a:solidFill>
                  <a:srgbClr val="0D0D0D"/>
                </a:solidFill>
                <a:effectLst/>
                <a:latin typeface="Söhne"/>
                <a:sym typeface="+mn-ea"/>
              </a:rPr>
              <a:t>利用大模型生产</a:t>
            </a:r>
            <a:r>
              <a:rPr lang="en-US" altLang="zh-CN" sz="1200" dirty="0">
                <a:solidFill>
                  <a:srgbClr val="0D0D0D"/>
                </a:solidFill>
                <a:latin typeface="Söhne"/>
                <a:sym typeface="+mn-ea"/>
              </a:rPr>
              <a:t>Known</a:t>
            </a:r>
            <a:r>
              <a:rPr lang="en-US" altLang="zh-CN" sz="1200" dirty="0">
                <a:solidFill>
                  <a:srgbClr val="0D0D0D"/>
                </a:solidFill>
                <a:effectLst/>
                <a:latin typeface="Söhne"/>
                <a:sym typeface="+mn-ea"/>
              </a:rPr>
              <a:t>/Unknown</a:t>
            </a:r>
            <a:r>
              <a:rPr lang="zh-CN" altLang="en-US" sz="1200" dirty="0">
                <a:solidFill>
                  <a:srgbClr val="0D0D0D"/>
                </a:solidFill>
                <a:effectLst/>
                <a:latin typeface="Söhne"/>
                <a:sym typeface="+mn-ea"/>
              </a:rPr>
              <a:t>标签数据，增强意图理解</a:t>
            </a:r>
            <a:r>
              <a:rPr lang="en-US" altLang="zh-CN" sz="1200" dirty="0">
                <a:solidFill>
                  <a:srgbClr val="0D0D0D"/>
                </a:solidFill>
                <a:effectLst/>
                <a:latin typeface="Söhne"/>
                <a:sym typeface="+mn-ea"/>
              </a:rPr>
              <a:t>LLM</a:t>
            </a:r>
            <a:r>
              <a:rPr lang="zh-CN" altLang="en-US" sz="1200" dirty="0">
                <a:solidFill>
                  <a:srgbClr val="0D0D0D"/>
                </a:solidFill>
                <a:latin typeface="Söhne"/>
                <a:sym typeface="+mn-ea"/>
              </a:rPr>
              <a:t>对主模型模型知识边界的判断能力</a:t>
            </a:r>
            <a:r>
              <a:rPr lang="zh-CN" altLang="en-US" sz="1200" dirty="0">
                <a:solidFill>
                  <a:srgbClr val="0D0D0D"/>
                </a:solidFill>
                <a:effectLst/>
                <a:latin typeface="Söhne"/>
                <a:sym typeface="+mn-ea"/>
              </a:rPr>
              <a:t>，仅对</a:t>
            </a:r>
            <a:r>
              <a:rPr lang="en-US" altLang="zh-CN" sz="1200" dirty="0">
                <a:solidFill>
                  <a:srgbClr val="0D0D0D"/>
                </a:solidFill>
                <a:effectLst/>
                <a:latin typeface="Söhne"/>
                <a:sym typeface="+mn-ea"/>
              </a:rPr>
              <a:t>Unknown</a:t>
            </a:r>
            <a:r>
              <a:rPr lang="zh-CN" altLang="en-US" sz="1200" dirty="0">
                <a:solidFill>
                  <a:srgbClr val="0D0D0D"/>
                </a:solidFill>
                <a:latin typeface="Söhne"/>
                <a:sym typeface="+mn-ea"/>
              </a:rPr>
              <a:t>的长尾、</a:t>
            </a:r>
            <a:r>
              <a:rPr lang="zh-CN" altLang="en-US" sz="1200" dirty="0">
                <a:solidFill>
                  <a:srgbClr val="0D0D0D"/>
                </a:solidFill>
                <a:latin typeface="Söhne"/>
                <a:sym typeface="+mn-ea"/>
              </a:rPr>
              <a:t>时效问题进行搜索，</a:t>
            </a:r>
            <a:r>
              <a:rPr lang="zh-CN" altLang="en-US" sz="1200" dirty="0">
                <a:solidFill>
                  <a:srgbClr val="0D0D0D"/>
                </a:solidFill>
                <a:effectLst/>
                <a:latin typeface="Söhne"/>
                <a:sym typeface="+mn-ea"/>
              </a:rPr>
              <a:t>提升搜索引擎的</a:t>
            </a:r>
            <a:r>
              <a:rPr lang="zh-CN" altLang="en-US" sz="1200" dirty="0">
                <a:solidFill>
                  <a:srgbClr val="0D0D0D"/>
                </a:solidFill>
                <a:latin typeface="Söhne"/>
                <a:sym typeface="+mn-ea"/>
              </a:rPr>
              <a:t>使用</a:t>
            </a:r>
            <a:r>
              <a:rPr lang="zh-CN" altLang="en-US" sz="1200" dirty="0">
                <a:solidFill>
                  <a:srgbClr val="0D0D0D"/>
                </a:solidFill>
                <a:effectLst/>
                <a:latin typeface="Söhne"/>
                <a:sym typeface="+mn-ea"/>
              </a:rPr>
              <a:t>效率。</a:t>
            </a:r>
            <a:endParaRPr lang="zh-CN" altLang="en-US" sz="1200" dirty="0">
              <a:solidFill>
                <a:srgbClr val="0D0D0D"/>
              </a:solidFill>
              <a:effectLst/>
              <a:latin typeface="Söhne"/>
              <a:sym typeface="+mn-ea"/>
            </a:endParaRPr>
          </a:p>
          <a:p>
            <a:pPr marL="914400" lvl="2" indent="0">
              <a:buNone/>
            </a:pPr>
            <a:endParaRPr lang="zh-CN" altLang="en-US" sz="1200" dirty="0">
              <a:solidFill>
                <a:srgbClr val="0D0D0D"/>
              </a:solidFill>
              <a:latin typeface="Söhne"/>
              <a:sym typeface="+mn-ea"/>
            </a:endParaRPr>
          </a:p>
          <a:p>
            <a:pPr lvl="1"/>
            <a:r>
              <a:rPr lang="zh-CN" altLang="en-US" sz="1600" dirty="0">
                <a:solidFill>
                  <a:srgbClr val="0D0D0D"/>
                </a:solidFill>
                <a:latin typeface="Söhne"/>
                <a:sym typeface="+mn-ea"/>
              </a:rPr>
              <a:t>任务拆分升级（</a:t>
            </a:r>
            <a:r>
              <a:rPr lang="en-US" altLang="zh-CN" sz="1600" dirty="0">
                <a:solidFill>
                  <a:srgbClr val="0D0D0D"/>
                </a:solidFill>
                <a:latin typeface="Söhne"/>
                <a:sym typeface="+mn-ea"/>
              </a:rPr>
              <a:t>Chain Of Verification</a:t>
            </a:r>
            <a:r>
              <a:rPr lang="zh-CN" altLang="en-US" sz="1600" dirty="0">
                <a:solidFill>
                  <a:srgbClr val="0D0D0D"/>
                </a:solidFill>
                <a:latin typeface="Söhne"/>
                <a:sym typeface="+mn-ea"/>
              </a:rPr>
              <a:t>）</a:t>
            </a:r>
            <a:endParaRPr lang="en-US" altLang="zh-CN" sz="1600" dirty="0">
              <a:solidFill>
                <a:srgbClr val="0D0D0D"/>
              </a:solidFill>
              <a:latin typeface="Söhne"/>
              <a:sym typeface="+mn-ea"/>
            </a:endParaRPr>
          </a:p>
          <a:p>
            <a:pPr marL="914400" lvl="2" indent="0">
              <a:buNone/>
            </a:pPr>
            <a:r>
              <a:rPr lang="zh-CN" altLang="en-US" sz="1200" b="0" i="0" dirty="0">
                <a:solidFill>
                  <a:srgbClr val="0D0D0D"/>
                </a:solidFill>
                <a:effectLst/>
                <a:latin typeface="Söhne"/>
              </a:rPr>
              <a:t>随着</a:t>
            </a:r>
            <a:r>
              <a:rPr lang="en-US" altLang="zh-CN" sz="1200" b="0" i="0" dirty="0">
                <a:solidFill>
                  <a:srgbClr val="0D0D0D"/>
                </a:solidFill>
                <a:effectLst/>
                <a:latin typeface="Söhne"/>
              </a:rPr>
              <a:t>Prompt</a:t>
            </a:r>
            <a:r>
              <a:rPr lang="zh-CN" altLang="en-US" sz="1200" b="0" i="0" dirty="0">
                <a:solidFill>
                  <a:srgbClr val="0D0D0D"/>
                </a:solidFill>
                <a:effectLst/>
                <a:latin typeface="Söhne"/>
              </a:rPr>
              <a:t>难度的增加，意图理解的复杂性也相应增加。</a:t>
            </a:r>
            <a:r>
              <a:rPr lang="zh-CN" altLang="en-US" sz="1200" dirty="0">
                <a:solidFill>
                  <a:srgbClr val="0D0D0D"/>
                </a:solidFill>
                <a:latin typeface="Söhne"/>
              </a:rPr>
              <a:t>利用</a:t>
            </a:r>
            <a:r>
              <a:rPr lang="en-US" altLang="zh-CN" sz="1200" dirty="0">
                <a:solidFill>
                  <a:srgbClr val="0D0D0D"/>
                </a:solidFill>
                <a:latin typeface="Söhne"/>
              </a:rPr>
              <a:t>LLM</a:t>
            </a:r>
            <a:r>
              <a:rPr lang="zh-CN" altLang="en-US" sz="1200" dirty="0">
                <a:solidFill>
                  <a:srgbClr val="0D0D0D"/>
                </a:solidFill>
                <a:latin typeface="Söhne"/>
              </a:rPr>
              <a:t>的规划能力，</a:t>
            </a:r>
            <a:r>
              <a:rPr lang="zh-CN" altLang="en-US" sz="1200" b="0" i="0" dirty="0">
                <a:solidFill>
                  <a:srgbClr val="0D0D0D"/>
                </a:solidFill>
                <a:effectLst/>
                <a:latin typeface="Söhne"/>
              </a:rPr>
              <a:t>将任务进一步拆分成多个更细粒度</a:t>
            </a:r>
            <a:r>
              <a:rPr lang="zh-CN" altLang="en-US" sz="1200" dirty="0">
                <a:solidFill>
                  <a:srgbClr val="0D0D0D"/>
                </a:solidFill>
                <a:latin typeface="Söhne"/>
              </a:rPr>
              <a:t>的子问题</a:t>
            </a:r>
            <a:r>
              <a:rPr lang="zh-CN" altLang="en-US" sz="1200" b="0" i="0" dirty="0">
                <a:solidFill>
                  <a:srgbClr val="0D0D0D"/>
                </a:solidFill>
                <a:effectLst/>
                <a:latin typeface="Söhne"/>
              </a:rPr>
              <a:t>，增强系统对复杂问题的解决能力。</a:t>
            </a:r>
            <a:endParaRPr lang="en-US" altLang="zh-CN" sz="1200" b="0" i="0" dirty="0">
              <a:solidFill>
                <a:srgbClr val="0D0D0D"/>
              </a:solidFill>
              <a:effectLst/>
              <a:latin typeface="Söhne"/>
            </a:endParaRPr>
          </a:p>
          <a:p>
            <a:pPr marL="457200" lvl="1" indent="0">
              <a:buNone/>
            </a:pPr>
            <a:endParaRPr lang="en-US" altLang="zh-CN" sz="1200" b="0" i="0" dirty="0">
              <a:solidFill>
                <a:srgbClr val="0D0D0D"/>
              </a:solidFill>
              <a:effectLst/>
              <a:latin typeface="Söhne"/>
            </a:endParaRPr>
          </a:p>
          <a:p>
            <a:pPr lvl="1"/>
            <a:r>
              <a:rPr lang="zh-CN" altLang="en-US" sz="1600" b="0" i="0" dirty="0">
                <a:solidFill>
                  <a:srgbClr val="0D0D0D"/>
                </a:solidFill>
                <a:effectLst/>
                <a:latin typeface="Söhne"/>
              </a:rPr>
              <a:t>问题延伸</a:t>
            </a:r>
            <a:r>
              <a:rPr lang="en-US" altLang="zh-CN" sz="1600" b="0" i="0" dirty="0">
                <a:solidFill>
                  <a:srgbClr val="0D0D0D"/>
                </a:solidFill>
                <a:effectLst/>
                <a:latin typeface="Söhne"/>
              </a:rPr>
              <a:t>(Think Step-Further)</a:t>
            </a:r>
            <a:endParaRPr lang="en-US" altLang="zh-CN" sz="1600" b="0" i="0" dirty="0">
              <a:solidFill>
                <a:srgbClr val="0D0D0D"/>
              </a:solidFill>
              <a:effectLst/>
              <a:latin typeface="Söhne"/>
            </a:endParaRPr>
          </a:p>
          <a:p>
            <a:pPr marL="914400" lvl="2" indent="0">
              <a:buNone/>
            </a:pPr>
            <a:r>
              <a:rPr lang="zh-CN" altLang="en-US" sz="1200" dirty="0">
                <a:solidFill>
                  <a:srgbClr val="0D0D0D"/>
                </a:solidFill>
                <a:latin typeface="Söhne"/>
              </a:rPr>
              <a:t>通过多轮会话数据分析，挖掘用户初始问题背后的潜在需求，使用</a:t>
            </a:r>
            <a:r>
              <a:rPr lang="en-US" altLang="zh-CN" sz="1200" dirty="0">
                <a:solidFill>
                  <a:srgbClr val="0D0D0D"/>
                </a:solidFill>
                <a:latin typeface="Söhne"/>
              </a:rPr>
              <a:t>LLM</a:t>
            </a:r>
            <a:r>
              <a:rPr lang="zh-CN" altLang="en-US" sz="1200" dirty="0">
                <a:solidFill>
                  <a:srgbClr val="0D0D0D"/>
                </a:solidFill>
                <a:latin typeface="Söhne"/>
              </a:rPr>
              <a:t>做子问题延伸拓展，给主模型以提示，以提升答案的可用性和丰富度。</a:t>
            </a:r>
            <a:endParaRPr lang="en-US" altLang="zh-CN" sz="1200" b="0" i="0" dirty="0">
              <a:solidFill>
                <a:srgbClr val="0D0D0D"/>
              </a:solidFill>
              <a:effectLst/>
              <a:latin typeface="Söhne"/>
            </a:endParaRPr>
          </a:p>
          <a:p>
            <a:pPr lvl="1"/>
            <a:endParaRPr lang="en-US" altLang="zh-CN" sz="1200" b="0" i="0" dirty="0">
              <a:solidFill>
                <a:srgbClr val="0D0D0D"/>
              </a:solidFill>
              <a:effectLst/>
              <a:latin typeface="Söhne"/>
            </a:endParaRPr>
          </a:p>
          <a:p>
            <a:endParaRPr lang="en-US" altLang="zh-CN" sz="1200" dirty="0">
              <a:sym typeface="+mn-ea"/>
            </a:endParaRPr>
          </a:p>
        </p:txBody>
      </p:sp>
      <p:pic>
        <p:nvPicPr>
          <p:cNvPr id="4" name="图片 3"/>
          <p:cNvPicPr>
            <a:picLocks noChangeAspect="1"/>
          </p:cNvPicPr>
          <p:nvPr/>
        </p:nvPicPr>
        <p:blipFill>
          <a:blip r:embed="rId5"/>
          <a:stretch>
            <a:fillRect/>
          </a:stretch>
        </p:blipFill>
        <p:spPr>
          <a:xfrm>
            <a:off x="7013575" y="1132840"/>
            <a:ext cx="4987925" cy="27889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实践：意图</a:t>
            </a:r>
            <a:r>
              <a:rPr lang="zh-CN" altLang="en-US" sz="4400">
                <a:sym typeface="+mn-ea"/>
              </a:rPr>
              <a:t>理解</a:t>
            </a:r>
            <a:endParaRPr lang="zh-CN" altLang="en-US" sz="4400">
              <a:sym typeface="+mn-ea"/>
            </a:endParaRPr>
          </a:p>
        </p:txBody>
      </p:sp>
      <p:sp>
        <p:nvSpPr>
          <p:cNvPr id="3" name="内容占位符 2"/>
          <p:cNvSpPr>
            <a:spLocks noGrp="1"/>
          </p:cNvSpPr>
          <p:nvPr>
            <p:ph idx="1"/>
          </p:nvPr>
        </p:nvSpPr>
        <p:spPr>
          <a:xfrm>
            <a:off x="833755" y="1490345"/>
            <a:ext cx="10515600" cy="4351338"/>
          </a:xfrm>
        </p:spPr>
        <p:txBody>
          <a:bodyPr/>
          <a:p>
            <a:r>
              <a:rPr lang="zh-CN" altLang="en-US" dirty="0">
                <a:sym typeface="+mn-ea"/>
              </a:rPr>
              <a:t>意图理解</a:t>
            </a:r>
            <a:r>
              <a:rPr lang="en-US" altLang="zh-CN" dirty="0">
                <a:sym typeface="+mn-ea"/>
              </a:rPr>
              <a:t> </a:t>
            </a:r>
            <a:endParaRPr lang="en-US" altLang="zh-CN" dirty="0">
              <a:sym typeface="+mn-ea"/>
            </a:endParaRPr>
          </a:p>
          <a:p>
            <a:pPr lvl="1"/>
            <a:r>
              <a:rPr lang="zh-CN" altLang="en-US" dirty="0">
                <a:sym typeface="+mn-ea"/>
              </a:rPr>
              <a:t>论文：</a:t>
            </a:r>
            <a:r>
              <a:rPr lang="en-US" altLang="zh-CN" sz="2400" dirty="0">
                <a:hlinkClick r:id="rId4"/>
              </a:rPr>
              <a:t>Small Models, Big Insights: Leveraging Slim Proxy Models to Decide When and What to Retrieve for LLMs</a:t>
            </a:r>
            <a:r>
              <a:rPr lang="zh-CN" altLang="en-US" sz="2400" dirty="0"/>
              <a:t> </a:t>
            </a:r>
            <a:r>
              <a:rPr lang="en-US" altLang="zh-CN" sz="2400" dirty="0"/>
              <a:t>(</a:t>
            </a:r>
            <a:r>
              <a:rPr lang="en-US" altLang="zh-CN" sz="1800" dirty="0"/>
              <a:t>ACL 2024 Accepted</a:t>
            </a:r>
            <a:r>
              <a:rPr lang="en-US" altLang="zh-CN" sz="2400" dirty="0"/>
              <a:t>)</a:t>
            </a:r>
            <a:endParaRPr lang="en-US" altLang="zh-CN" dirty="0">
              <a:sym typeface="+mn-ea"/>
            </a:endParaRPr>
          </a:p>
          <a:p>
            <a:pPr lvl="1"/>
            <a:r>
              <a:rPr lang="zh-CN" altLang="en-US" dirty="0">
                <a:sym typeface="+mn-ea"/>
              </a:rPr>
              <a:t>探索了</a:t>
            </a:r>
            <a:r>
              <a:rPr lang="en-US" altLang="zh-CN" dirty="0">
                <a:sym typeface="+mn-ea"/>
              </a:rPr>
              <a:t>RAG</a:t>
            </a:r>
            <a:r>
              <a:rPr lang="zh-CN" altLang="en-US" dirty="0">
                <a:sym typeface="+mn-ea"/>
              </a:rPr>
              <a:t>问题解决的一种组合方案</a:t>
            </a:r>
            <a:endParaRPr lang="en-US" altLang="zh-CN" dirty="0">
              <a:sym typeface="+mn-ea"/>
            </a:endParaRPr>
          </a:p>
          <a:p>
            <a:pPr lvl="1"/>
            <a:r>
              <a:rPr lang="zh-CN" altLang="en-US" dirty="0">
                <a:sym typeface="+mn-ea"/>
              </a:rPr>
              <a:t>设计</a:t>
            </a:r>
            <a:r>
              <a:rPr lang="en-US" altLang="zh-CN" dirty="0">
                <a:sym typeface="+mn-ea"/>
              </a:rPr>
              <a:t>Proxy</a:t>
            </a:r>
            <a:r>
              <a:rPr lang="zh-CN" altLang="en-US" dirty="0">
                <a:sym typeface="+mn-ea"/>
              </a:rPr>
              <a:t> </a:t>
            </a:r>
            <a:r>
              <a:rPr lang="en-US" altLang="zh-CN" dirty="0">
                <a:sym typeface="+mn-ea"/>
              </a:rPr>
              <a:t>Model</a:t>
            </a:r>
            <a:r>
              <a:rPr lang="zh-CN" altLang="en-US" dirty="0">
                <a:sym typeface="+mn-ea"/>
              </a:rPr>
              <a:t>和</a:t>
            </a:r>
            <a:r>
              <a:rPr lang="en-US" altLang="zh-CN" dirty="0">
                <a:sym typeface="+mn-ea"/>
              </a:rPr>
              <a:t>Rewriting Model</a:t>
            </a:r>
            <a:r>
              <a:rPr lang="zh-CN" altLang="en-US" dirty="0">
                <a:sym typeface="+mn-ea"/>
              </a:rPr>
              <a:t>结合，提升问答准确率</a:t>
            </a:r>
            <a:endParaRPr lang="en-US" altLang="zh-CN" dirty="0">
              <a:sym typeface="+mn-ea"/>
            </a:endParaRPr>
          </a:p>
          <a:p>
            <a:pPr lvl="1"/>
            <a:r>
              <a:rPr lang="zh-CN" altLang="en-US" dirty="0">
                <a:sym typeface="+mn-ea"/>
              </a:rPr>
              <a:t>采用</a:t>
            </a:r>
            <a:r>
              <a:rPr lang="en-US" altLang="zh-CN" dirty="0">
                <a:sym typeface="+mn-ea"/>
              </a:rPr>
              <a:t>n(&lt;10)-B</a:t>
            </a:r>
            <a:r>
              <a:rPr lang="zh-CN" altLang="en-US" dirty="0">
                <a:sym typeface="+mn-ea"/>
              </a:rPr>
              <a:t>规模模型完成意图理解和问题拆解</a:t>
            </a:r>
            <a:endParaRPr lang="en-US" altLang="zh-CN" dirty="0">
              <a:sym typeface="+mn-ea"/>
            </a:endParaRPr>
          </a:p>
          <a:p>
            <a:pPr lvl="1"/>
            <a:r>
              <a:rPr lang="zh-CN" altLang="en-US" dirty="0">
                <a:sym typeface="+mn-ea"/>
              </a:rPr>
              <a:t>在多个开源大模型上验证可行性</a:t>
            </a:r>
            <a:endParaRPr lang="en-US" altLang="zh-CN" dirty="0">
              <a:sym typeface="+mn-ea"/>
            </a:endParaRPr>
          </a:p>
          <a:p>
            <a:pPr lvl="1"/>
            <a:endParaRPr lang="en-US" altLang="zh-CN" dirty="0">
              <a:sym typeface="+mn-ea"/>
            </a:endParaRPr>
          </a:p>
        </p:txBody>
      </p:sp>
      <p:pic>
        <p:nvPicPr>
          <p:cNvPr id="4" name="图片 3"/>
          <p:cNvPicPr>
            <a:picLocks noChangeAspect="1"/>
          </p:cNvPicPr>
          <p:nvPr/>
        </p:nvPicPr>
        <p:blipFill>
          <a:blip r:embed="rId5"/>
          <a:stretch>
            <a:fillRect/>
          </a:stretch>
        </p:blipFill>
        <p:spPr>
          <a:xfrm>
            <a:off x="6450965" y="4047119"/>
            <a:ext cx="5437480" cy="246510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zh-CN" altLang="en-US" sz="4400">
                <a:sym typeface="+mn-ea"/>
              </a:rPr>
              <a:t>检索</a:t>
            </a:r>
            <a:endParaRPr lang="zh-CN" altLang="en-US" sz="4400">
              <a:sym typeface="+mn-ea"/>
            </a:endParaRPr>
          </a:p>
        </p:txBody>
      </p:sp>
      <p:sp>
        <p:nvSpPr>
          <p:cNvPr id="2" name="内容占位符 1"/>
          <p:cNvSpPr>
            <a:spLocks noGrp="1"/>
          </p:cNvSpPr>
          <p:nvPr>
            <p:ph idx="1"/>
          </p:nvPr>
        </p:nvSpPr>
        <p:spPr>
          <a:xfrm>
            <a:off x="833755" y="1490345"/>
            <a:ext cx="10515600" cy="4351338"/>
          </a:xfrm>
        </p:spPr>
        <p:txBody>
          <a:bodyPr/>
          <a:p>
            <a:pPr lvl="0"/>
            <a:r>
              <a:rPr lang="en-US" altLang="zh-CN" sz="2800">
                <a:sym typeface="+mn-ea"/>
              </a:rPr>
              <a:t>Retrieval</a:t>
            </a:r>
            <a:endParaRPr lang="en-US" altLang="zh-CN" sz="2800">
              <a:sym typeface="+mn-ea"/>
            </a:endParaRPr>
          </a:p>
          <a:p>
            <a:pPr marL="457200" lvl="2"/>
            <a:r>
              <a:rPr lang="zh-CN" altLang="en-US" sz="2400">
                <a:sym typeface="+mn-ea"/>
              </a:rPr>
              <a:t>向量检索：</a:t>
            </a:r>
            <a:r>
              <a:rPr lang="en-US" altLang="zh-CN" sz="2400">
                <a:sym typeface="+mn-ea"/>
              </a:rPr>
              <a:t>LLM</a:t>
            </a:r>
            <a:r>
              <a:rPr lang="zh-CN" altLang="en-US" sz="2400">
                <a:sym typeface="+mn-ea"/>
              </a:rPr>
              <a:t>合成数据</a:t>
            </a:r>
            <a:r>
              <a:rPr lang="en-US" altLang="zh-CN" sz="2400">
                <a:sym typeface="+mn-ea"/>
              </a:rPr>
              <a:t> + </a:t>
            </a:r>
            <a:r>
              <a:rPr lang="zh-CN" altLang="en-US" sz="2400">
                <a:sym typeface="+mn-ea"/>
              </a:rPr>
              <a:t>多阶段训练（</a:t>
            </a:r>
            <a:r>
              <a:rPr lang="en-US" altLang="zh-CN" sz="2400">
                <a:sym typeface="+mn-ea"/>
              </a:rPr>
              <a:t>General-Domain-Task</a:t>
            </a:r>
            <a:r>
              <a:rPr lang="zh-CN" altLang="en-US" sz="2400">
                <a:sym typeface="+mn-ea"/>
              </a:rPr>
              <a:t>）</a:t>
            </a:r>
            <a:r>
              <a:rPr lang="en-US" altLang="zh-CN" sz="2400">
                <a:sym typeface="+mn-ea"/>
              </a:rPr>
              <a:t>+ Global Contrastive Learning </a:t>
            </a:r>
            <a:endParaRPr lang="en-US" altLang="zh-CN" sz="2400">
              <a:sym typeface="+mn-ea"/>
            </a:endParaRPr>
          </a:p>
          <a:p>
            <a:pPr marL="457200" lvl="2"/>
            <a:r>
              <a:rPr lang="zh-CN" altLang="en-US" sz="2400">
                <a:sym typeface="+mn-ea"/>
              </a:rPr>
              <a:t>稀疏检索：类</a:t>
            </a:r>
            <a:r>
              <a:rPr lang="en-US" altLang="zh-CN" sz="2400">
                <a:sym typeface="+mn-ea"/>
              </a:rPr>
              <a:t>SPLADE v2</a:t>
            </a:r>
            <a:endParaRPr lang="en-US" altLang="zh-CN">
              <a:sym typeface="+mn-ea"/>
            </a:endParaRPr>
          </a:p>
          <a:p>
            <a:pPr lvl="0"/>
            <a:r>
              <a:rPr lang="en-US" altLang="zh-CN" sz="2800">
                <a:sym typeface="+mn-ea"/>
              </a:rPr>
              <a:t>Rank</a:t>
            </a:r>
            <a:endParaRPr lang="en-US" altLang="zh-CN" sz="2800">
              <a:sym typeface="+mn-ea"/>
            </a:endParaRPr>
          </a:p>
          <a:p>
            <a:pPr lvl="1"/>
            <a:r>
              <a:rPr lang="zh-CN" altLang="en-US" sz="2400">
                <a:sym typeface="+mn-ea"/>
              </a:rPr>
              <a:t>基于</a:t>
            </a:r>
            <a:r>
              <a:rPr lang="en-US" altLang="zh-CN" sz="2400">
                <a:sym typeface="+mn-ea"/>
              </a:rPr>
              <a:t>Rewarded LLM</a:t>
            </a:r>
            <a:r>
              <a:rPr lang="zh-CN" altLang="en-US" sz="2400">
                <a:sym typeface="+mn-ea"/>
              </a:rPr>
              <a:t>做</a:t>
            </a:r>
            <a:r>
              <a:rPr lang="en-US" altLang="zh-CN" sz="2400">
                <a:sym typeface="+mn-ea"/>
              </a:rPr>
              <a:t>rank</a:t>
            </a:r>
            <a:r>
              <a:rPr lang="zh-CN" altLang="en-US" sz="2400">
                <a:sym typeface="+mn-ea"/>
              </a:rPr>
              <a:t>，</a:t>
            </a:r>
            <a:r>
              <a:rPr lang="en-US" altLang="zh-CN" sz="2400">
                <a:sym typeface="+mn-ea"/>
              </a:rPr>
              <a:t>Self-</a:t>
            </a:r>
            <a:r>
              <a:rPr lang="en-US" altLang="zh-CN" sz="2400">
                <a:sym typeface="+mn-ea"/>
              </a:rPr>
              <a:t>Critique</a:t>
            </a:r>
            <a:endParaRPr lang="en-US" altLang="zh-CN" sz="2400">
              <a:sym typeface="+mn-ea"/>
            </a:endParaRPr>
          </a:p>
          <a:p>
            <a:pPr lvl="0"/>
            <a:r>
              <a:rPr lang="en-US" altLang="zh-CN">
                <a:sym typeface="+mn-ea"/>
              </a:rPr>
              <a:t>Context Selection</a:t>
            </a:r>
            <a:endParaRPr lang="en-US" altLang="zh-CN">
              <a:sym typeface="+mn-ea"/>
            </a:endParaRPr>
          </a:p>
          <a:p>
            <a:pPr lvl="1"/>
            <a:r>
              <a:rPr lang="zh-CN" altLang="en-US" sz="2055">
                <a:sym typeface="+mn-ea"/>
              </a:rPr>
              <a:t>动态</a:t>
            </a:r>
            <a:r>
              <a:rPr lang="en-US" altLang="zh-CN" sz="2055">
                <a:sym typeface="+mn-ea"/>
              </a:rPr>
              <a:t>Context</a:t>
            </a:r>
            <a:r>
              <a:rPr lang="zh-CN" altLang="en-US" sz="2055">
                <a:sym typeface="+mn-ea"/>
              </a:rPr>
              <a:t>扩充</a:t>
            </a:r>
            <a:r>
              <a:rPr lang="en-US" altLang="zh-CN" sz="2055">
                <a:sym typeface="+mn-ea"/>
              </a:rPr>
              <a:t>/</a:t>
            </a:r>
            <a:r>
              <a:rPr lang="zh-CN" altLang="en-US" sz="2055">
                <a:sym typeface="+mn-ea"/>
              </a:rPr>
              <a:t>选取</a:t>
            </a:r>
            <a:endParaRPr lang="zh-CN" altLang="en-US" sz="2055">
              <a:sym typeface="+mn-ea"/>
            </a:endParaRPr>
          </a:p>
        </p:txBody>
      </p:sp>
      <p:pic>
        <p:nvPicPr>
          <p:cNvPr id="3" name="Drawing 5"/>
          <p:cNvPicPr>
            <a:picLocks noChangeAspect="1"/>
          </p:cNvPicPr>
          <p:nvPr/>
        </p:nvPicPr>
        <p:blipFill>
          <a:blip r:embed="rId4"/>
          <a:stretch>
            <a:fillRect/>
          </a:stretch>
        </p:blipFill>
        <p:spPr>
          <a:xfrm>
            <a:off x="6593840" y="2497455"/>
            <a:ext cx="5257800" cy="9525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3200">
                <a:sym typeface="+mn-ea"/>
              </a:rPr>
              <a:t>百川智能的</a:t>
            </a:r>
            <a:r>
              <a:rPr lang="en-US" altLang="zh-CN" sz="3200">
                <a:sym typeface="+mn-ea"/>
              </a:rPr>
              <a:t>RAG</a:t>
            </a:r>
            <a:r>
              <a:rPr lang="zh-CN" altLang="en-US" sz="3200">
                <a:sym typeface="+mn-ea"/>
              </a:rPr>
              <a:t>实践：</a:t>
            </a:r>
            <a:r>
              <a:rPr lang="en-US" altLang="zh-CN" sz="3200">
                <a:sym typeface="+mn-ea"/>
              </a:rPr>
              <a:t>RAG Adaptive LLM</a:t>
            </a:r>
            <a:r>
              <a:rPr lang="zh-CN" altLang="en-US" sz="3200">
                <a:sym typeface="+mn-ea"/>
              </a:rPr>
              <a:t>（</a:t>
            </a:r>
            <a:r>
              <a:rPr lang="en-US" altLang="zh-CN" sz="3200">
                <a:sym typeface="+mn-ea"/>
              </a:rPr>
              <a:t>1</a:t>
            </a:r>
            <a:r>
              <a:rPr lang="zh-CN" altLang="en-US" sz="3200">
                <a:sym typeface="+mn-ea"/>
              </a:rPr>
              <a:t>）</a:t>
            </a:r>
            <a:endParaRPr lang="zh-CN" altLang="en-US" sz="3200">
              <a:sym typeface="+mn-ea"/>
            </a:endParaRPr>
          </a:p>
        </p:txBody>
      </p:sp>
      <p:sp>
        <p:nvSpPr>
          <p:cNvPr id="2" name="内容占位符 1"/>
          <p:cNvSpPr>
            <a:spLocks noGrp="1"/>
          </p:cNvSpPr>
          <p:nvPr>
            <p:ph idx="1"/>
          </p:nvPr>
        </p:nvSpPr>
        <p:spPr>
          <a:xfrm>
            <a:off x="833755" y="1490345"/>
            <a:ext cx="10515600" cy="4662170"/>
          </a:xfrm>
        </p:spPr>
        <p:txBody>
          <a:bodyPr>
            <a:normAutofit lnSpcReduction="20000"/>
          </a:bodyPr>
          <a:p>
            <a:r>
              <a:rPr lang="zh-CN" altLang="en-US">
                <a:sym typeface="+mn-ea"/>
              </a:rPr>
              <a:t>样本</a:t>
            </a:r>
            <a:r>
              <a:rPr lang="zh-CN" altLang="en-US">
                <a:sym typeface="+mn-ea"/>
              </a:rPr>
              <a:t>精炼</a:t>
            </a:r>
            <a:endParaRPr lang="zh-CN" altLang="en-US">
              <a:sym typeface="+mn-ea"/>
            </a:endParaRPr>
          </a:p>
          <a:p>
            <a:pPr lvl="1"/>
            <a:r>
              <a:rPr lang="zh-CN" altLang="en-US">
                <a:sym typeface="+mn-ea"/>
              </a:rPr>
              <a:t>多样的指令筛选</a:t>
            </a:r>
            <a:r>
              <a:rPr lang="zh-CN" altLang="en-US">
                <a:sym typeface="+mn-ea"/>
              </a:rPr>
              <a:t>策略</a:t>
            </a:r>
            <a:endParaRPr lang="zh-CN" altLang="en-US">
              <a:sym typeface="+mn-ea"/>
            </a:endParaRPr>
          </a:p>
          <a:p>
            <a:pPr lvl="1"/>
            <a:r>
              <a:rPr lang="zh-CN" altLang="en-US">
                <a:sym typeface="+mn-ea"/>
              </a:rPr>
              <a:t>多版本的</a:t>
            </a:r>
            <a:r>
              <a:rPr lang="zh-CN" altLang="en-US">
                <a:sym typeface="+mn-ea"/>
              </a:rPr>
              <a:t>答案生成</a:t>
            </a:r>
            <a:endParaRPr lang="zh-CN" altLang="en-US">
              <a:sym typeface="+mn-ea"/>
            </a:endParaRPr>
          </a:p>
          <a:p>
            <a:pPr lvl="1"/>
            <a:r>
              <a:rPr lang="zh-CN" altLang="en-US">
                <a:sym typeface="+mn-ea"/>
              </a:rPr>
              <a:t>多维度（</a:t>
            </a:r>
            <a:r>
              <a:rPr lang="en-US" altLang="zh-CN">
                <a:sym typeface="+mn-ea"/>
              </a:rPr>
              <a:t>RM</a:t>
            </a:r>
            <a:r>
              <a:rPr lang="zh-CN" altLang="en-US">
                <a:sym typeface="+mn-ea"/>
              </a:rPr>
              <a:t>、</a:t>
            </a:r>
            <a:r>
              <a:rPr lang="en-US" altLang="zh-CN">
                <a:sym typeface="+mn-ea"/>
              </a:rPr>
              <a:t>IFD</a:t>
            </a:r>
            <a:r>
              <a:rPr lang="zh-CN" altLang="en-US">
                <a:sym typeface="+mn-ea"/>
              </a:rPr>
              <a:t>等）样本甄选</a:t>
            </a:r>
            <a:endParaRPr lang="zh-CN" altLang="en-US">
              <a:sym typeface="+mn-ea"/>
            </a:endParaRPr>
          </a:p>
          <a:p>
            <a:pPr lvl="1"/>
            <a:endParaRPr lang="zh-CN" altLang="en-US">
              <a:sym typeface="+mn-ea"/>
            </a:endParaRPr>
          </a:p>
          <a:p>
            <a:r>
              <a:rPr lang="zh-CN" altLang="en-US">
                <a:sym typeface="+mn-ea"/>
              </a:rPr>
              <a:t>样本强</a:t>
            </a:r>
            <a:r>
              <a:rPr lang="zh-CN" altLang="en-US">
                <a:sym typeface="+mn-ea"/>
              </a:rPr>
              <a:t>化</a:t>
            </a:r>
            <a:endParaRPr lang="zh-CN" altLang="en-US">
              <a:sym typeface="+mn-ea"/>
            </a:endParaRPr>
          </a:p>
          <a:p>
            <a:pPr lvl="1"/>
            <a:r>
              <a:rPr lang="zh-CN" altLang="en-US">
                <a:sym typeface="+mn-ea"/>
              </a:rPr>
              <a:t>指令难度演进</a:t>
            </a:r>
            <a:endParaRPr lang="zh-CN" altLang="en-US">
              <a:sym typeface="+mn-ea"/>
            </a:endParaRPr>
          </a:p>
          <a:p>
            <a:pPr lvl="1"/>
            <a:r>
              <a:rPr lang="zh-CN" altLang="en-US">
                <a:sym typeface="+mn-ea"/>
              </a:rPr>
              <a:t>前代模型的</a:t>
            </a:r>
            <a:r>
              <a:rPr lang="zh-CN" altLang="en-US">
                <a:sym typeface="+mn-ea"/>
              </a:rPr>
              <a:t>答案生成</a:t>
            </a:r>
            <a:endParaRPr lang="zh-CN" altLang="en-US">
              <a:sym typeface="+mn-ea"/>
            </a:endParaRPr>
          </a:p>
          <a:p>
            <a:pPr lvl="1"/>
            <a:r>
              <a:rPr lang="zh-CN" altLang="en-US">
                <a:sym typeface="+mn-ea"/>
              </a:rPr>
              <a:t>基于</a:t>
            </a:r>
            <a:r>
              <a:rPr lang="en-US" altLang="zh-CN">
                <a:sym typeface="+mn-ea"/>
              </a:rPr>
              <a:t>Reflection</a:t>
            </a:r>
            <a:r>
              <a:rPr lang="zh-CN" altLang="en-US">
                <a:sym typeface="+mn-ea"/>
              </a:rPr>
              <a:t>的答案优选</a:t>
            </a:r>
            <a:endParaRPr lang="zh-CN" altLang="en-US">
              <a:sym typeface="+mn-ea"/>
            </a:endParaRPr>
          </a:p>
          <a:p>
            <a:pPr lvl="1"/>
            <a:endParaRPr lang="zh-CN" altLang="en-US">
              <a:sym typeface="+mn-ea"/>
            </a:endParaRPr>
          </a:p>
          <a:p>
            <a:pPr marL="457200" lvl="1" indent="0">
              <a:buNone/>
            </a:pPr>
            <a:endParaRPr lang="zh-CN" altLang="en-US" sz="3200" b="1">
              <a:sym typeface="+mn-ea"/>
            </a:endParaRPr>
          </a:p>
          <a:p>
            <a:pPr marL="457200" lvl="1" indent="0">
              <a:buNone/>
            </a:pPr>
            <a:r>
              <a:rPr lang="zh-CN" altLang="en-US" sz="3200" b="1">
                <a:sym typeface="+mn-ea"/>
              </a:rPr>
              <a:t>多样性</a:t>
            </a:r>
            <a:r>
              <a:rPr lang="en-US" altLang="zh-CN" sz="3200" b="1">
                <a:sym typeface="+mn-ea"/>
              </a:rPr>
              <a:t>     </a:t>
            </a:r>
            <a:r>
              <a:rPr lang="zh-CN" altLang="en-US" sz="3200" b="1">
                <a:sym typeface="+mn-ea"/>
              </a:rPr>
              <a:t>高质量</a:t>
            </a:r>
            <a:r>
              <a:rPr lang="en-US" altLang="zh-CN" sz="3200" b="1">
                <a:sym typeface="+mn-ea"/>
              </a:rPr>
              <a:t>     Model-based    </a:t>
            </a:r>
            <a:r>
              <a:rPr lang="zh-CN" altLang="en-US" sz="3200" b="1">
                <a:sym typeface="+mn-ea"/>
              </a:rPr>
              <a:t>可迭代</a:t>
            </a:r>
            <a:r>
              <a:rPr lang="en-US" altLang="zh-CN" sz="3200" b="1">
                <a:sym typeface="+mn-ea"/>
              </a:rPr>
              <a:t>   </a:t>
            </a:r>
            <a:r>
              <a:rPr lang="zh-CN" altLang="en-US" sz="3200" b="1">
                <a:sym typeface="+mn-ea"/>
              </a:rPr>
              <a:t>  </a:t>
            </a:r>
            <a:r>
              <a:rPr lang="zh-CN" altLang="en-US" sz="3200" b="1">
                <a:sym typeface="+mn-ea"/>
              </a:rPr>
              <a:t>一致性 </a:t>
            </a:r>
            <a:endParaRPr lang="zh-CN" altLang="en-US" sz="3200" b="1">
              <a:sym typeface="+mn-ea"/>
            </a:endParaRPr>
          </a:p>
        </p:txBody>
      </p:sp>
      <p:pic>
        <p:nvPicPr>
          <p:cNvPr id="3" name="图片 2" descr="Untitled Diagram.drawio (1)"/>
          <p:cNvPicPr>
            <a:picLocks noChangeAspect="1"/>
          </p:cNvPicPr>
          <p:nvPr/>
        </p:nvPicPr>
        <p:blipFill>
          <a:blip r:embed="rId4"/>
          <a:stretch>
            <a:fillRect/>
          </a:stretch>
        </p:blipFill>
        <p:spPr>
          <a:xfrm>
            <a:off x="5991225" y="1205865"/>
            <a:ext cx="6101080" cy="300863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b="1" dirty="0">
                <a:latin typeface="宋体" charset="0"/>
                <a:ea typeface="宋体" charset="0"/>
              </a:rPr>
              <a:t>百川智能</a:t>
            </a:r>
            <a:endParaRPr lang="zh-CN" altLang="en-US" sz="4400" b="1" dirty="0">
              <a:latin typeface="宋体" charset="0"/>
              <a:ea typeface="宋体" charset="0"/>
            </a:endParaRPr>
          </a:p>
        </p:txBody>
      </p:sp>
      <p:sp>
        <p:nvSpPr>
          <p:cNvPr id="27" name="矩形 26"/>
          <p:cNvSpPr/>
          <p:nvPr/>
        </p:nvSpPr>
        <p:spPr>
          <a:xfrm>
            <a:off x="5880100" y="1301115"/>
            <a:ext cx="6115050" cy="1484630"/>
          </a:xfrm>
          <a:prstGeom prst="rect">
            <a:avLst/>
          </a:prstGeom>
          <a:noFill/>
          <a:ln w="12700" cap="rnd" cmpd="sng" algn="ctr">
            <a:noFill/>
            <a:prstDash val="solid"/>
            <a:round/>
            <a:headEnd type="none" w="med" len="med"/>
            <a:tailEnd type="none" w="med" len="med"/>
          </a:ln>
          <a:effectLst/>
        </p:spPr>
        <p:txBody>
          <a:bodyPr rot="0" spcFirstLastPara="0" vert="horz" wrap="square" lIns="180000" tIns="45720" rIns="18000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zh-CN" sz="1600" b="1" dirty="0">
                <a:solidFill>
                  <a:srgbClr val="D9621E"/>
                </a:solidFill>
                <a:latin typeface="+mn-ea"/>
                <a:cs typeface="+mn-ea"/>
              </a:rPr>
              <a:t>- </a:t>
            </a:r>
            <a:r>
              <a:rPr lang="zh-CN" altLang="en-US" sz="1600" b="1" dirty="0">
                <a:solidFill>
                  <a:srgbClr val="D9621E"/>
                </a:solidFill>
                <a:latin typeface="+mn-ea"/>
                <a:cs typeface="+mn-ea"/>
              </a:rPr>
              <a:t>公司使命：帮助大众轻松、普惠的获取世界知识和</a:t>
            </a:r>
            <a:r>
              <a:rPr lang="zh-CN" altLang="en-US" sz="1600" b="1" dirty="0">
                <a:solidFill>
                  <a:srgbClr val="D9621E"/>
                </a:solidFill>
                <a:latin typeface="+mn-ea"/>
                <a:cs typeface="+mn-ea"/>
              </a:rPr>
              <a:t>经验</a:t>
            </a:r>
            <a:endParaRPr lang="zh-CN" altLang="en-US" sz="1600" b="1" dirty="0">
              <a:solidFill>
                <a:srgbClr val="D9621E"/>
              </a:solidFill>
              <a:latin typeface="+mn-ea"/>
              <a:cs typeface="+mn-ea"/>
            </a:endParaRPr>
          </a:p>
          <a:p>
            <a:pPr>
              <a:lnSpc>
                <a:spcPct val="150000"/>
              </a:lnSpc>
            </a:pPr>
            <a:r>
              <a:rPr lang="en-US" altLang="zh-CN" sz="1600" b="1" dirty="0">
                <a:solidFill>
                  <a:srgbClr val="D9621E"/>
                </a:solidFill>
                <a:latin typeface="+mn-ea"/>
                <a:cs typeface="+mn-ea"/>
              </a:rPr>
              <a:t>- </a:t>
            </a:r>
            <a:r>
              <a:rPr lang="zh-CN" altLang="en-US" sz="1600" b="1" dirty="0">
                <a:solidFill>
                  <a:srgbClr val="D9621E"/>
                </a:solidFill>
                <a:latin typeface="+mn-ea"/>
                <a:cs typeface="+mn-ea"/>
              </a:rPr>
              <a:t>公司致力于通过语言</a:t>
            </a:r>
            <a:r>
              <a:rPr lang="en-US" altLang="zh-CN" sz="1600" b="1" dirty="0">
                <a:solidFill>
                  <a:srgbClr val="D9621E"/>
                </a:solidFill>
                <a:latin typeface="+mn-ea"/>
                <a:cs typeface="+mn-ea"/>
              </a:rPr>
              <a:t>AI</a:t>
            </a:r>
            <a:r>
              <a:rPr lang="zh-CN" altLang="en-US" sz="1600" b="1" dirty="0">
                <a:solidFill>
                  <a:srgbClr val="D9621E"/>
                </a:solidFill>
                <a:latin typeface="+mn-ea"/>
                <a:cs typeface="+mn-ea"/>
              </a:rPr>
              <a:t>的突破，构建中国最好的大模型底座</a:t>
            </a:r>
            <a:endParaRPr lang="en-US" altLang="zh-CN" sz="1600" b="1" dirty="0">
              <a:solidFill>
                <a:srgbClr val="D9621E"/>
              </a:solidFill>
              <a:latin typeface="+mn-ea"/>
              <a:cs typeface="+mn-ea"/>
            </a:endParaRPr>
          </a:p>
          <a:p>
            <a:pPr>
              <a:lnSpc>
                <a:spcPct val="150000"/>
              </a:lnSpc>
            </a:pPr>
            <a:r>
              <a:rPr lang="en-US" altLang="zh-CN" sz="1600" b="1" dirty="0">
                <a:solidFill>
                  <a:srgbClr val="D9621E"/>
                </a:solidFill>
                <a:latin typeface="+mn-ea"/>
                <a:cs typeface="+mn-ea"/>
              </a:rPr>
              <a:t>-</a:t>
            </a:r>
            <a:r>
              <a:rPr lang="zh-CN" altLang="en-US" sz="1600" b="1" dirty="0">
                <a:solidFill>
                  <a:srgbClr val="D9621E"/>
                </a:solidFill>
                <a:latin typeface="+mn-ea"/>
                <a:cs typeface="+mn-ea"/>
              </a:rPr>
              <a:t> 以实现</a:t>
            </a:r>
            <a:r>
              <a:rPr lang="en-US" altLang="zh-CN" sz="1600" b="1" dirty="0">
                <a:solidFill>
                  <a:srgbClr val="D9621E"/>
                </a:solidFill>
                <a:latin typeface="+mn-ea"/>
                <a:cs typeface="+mn-ea"/>
              </a:rPr>
              <a:t>AGI</a:t>
            </a:r>
            <a:r>
              <a:rPr lang="zh-CN" altLang="en-US" sz="1600" b="1" dirty="0">
                <a:solidFill>
                  <a:srgbClr val="D9621E"/>
                </a:solidFill>
                <a:latin typeface="+mn-ea"/>
                <a:cs typeface="+mn-ea"/>
              </a:rPr>
              <a:t>为最终理想，持续提供用户价值，打造体验标杆</a:t>
            </a:r>
            <a:endParaRPr lang="zh-CN" altLang="en-US" sz="1600" b="1" dirty="0">
              <a:solidFill>
                <a:srgbClr val="D9621E"/>
              </a:solidFill>
              <a:latin typeface="+mn-ea"/>
              <a:cs typeface="+mn-ea"/>
            </a:endParaRPr>
          </a:p>
        </p:txBody>
      </p:sp>
      <p:sp>
        <p:nvSpPr>
          <p:cNvPr id="4" name="矩形 3"/>
          <p:cNvSpPr/>
          <p:nvPr/>
        </p:nvSpPr>
        <p:spPr>
          <a:xfrm>
            <a:off x="5456744" y="1390347"/>
            <a:ext cx="543739" cy="523220"/>
          </a:xfrm>
          <a:prstGeom prst="rect">
            <a:avLst/>
          </a:prstGeom>
        </p:spPr>
        <p:txBody>
          <a:bodyPr wrap="none">
            <a:spAutoFit/>
          </a:bodyPr>
          <a:lstStyle/>
          <a:p>
            <a:r>
              <a:rPr lang="zh-CN" altLang="en-US" sz="2800" b="1" dirty="0">
                <a:solidFill>
                  <a:srgbClr val="ED621C"/>
                </a:solidFill>
                <a:latin typeface="Tahoma" panose="020B0604030504040204" pitchFamily="34" charset="0"/>
                <a:cs typeface="Tahoma" panose="020B0604030504040204" pitchFamily="34" charset="0"/>
              </a:rPr>
              <a:t>“</a:t>
            </a:r>
            <a:endParaRPr lang="zh-CN" altLang="en-US" sz="2800" b="1" dirty="0">
              <a:solidFill>
                <a:srgbClr val="ED621C"/>
              </a:solidFill>
              <a:latin typeface="Tahoma" panose="020B0604030504040204" pitchFamily="34" charset="0"/>
              <a:cs typeface="Tahoma" panose="020B0604030504040204" pitchFamily="34" charset="0"/>
            </a:endParaRPr>
          </a:p>
        </p:txBody>
      </p:sp>
      <p:sp>
        <p:nvSpPr>
          <p:cNvPr id="5" name="矩形 4"/>
          <p:cNvSpPr/>
          <p:nvPr/>
        </p:nvSpPr>
        <p:spPr>
          <a:xfrm>
            <a:off x="11589419" y="2173403"/>
            <a:ext cx="275360" cy="523220"/>
          </a:xfrm>
          <a:prstGeom prst="rect">
            <a:avLst/>
          </a:prstGeom>
        </p:spPr>
        <p:txBody>
          <a:bodyPr wrap="square">
            <a:spAutoFit/>
          </a:bodyPr>
          <a:lstStyle/>
          <a:p>
            <a:r>
              <a:rPr lang="zh-CN" altLang="en-US" sz="2800" b="1" dirty="0">
                <a:solidFill>
                  <a:srgbClr val="ED621C"/>
                </a:solidFill>
                <a:latin typeface="Tahoma" panose="020B0604030504040204" pitchFamily="34" charset="0"/>
                <a:cs typeface="Tahoma" panose="020B0604030504040204" pitchFamily="34" charset="0"/>
              </a:rPr>
              <a:t>”</a:t>
            </a:r>
            <a:endParaRPr lang="zh-CN" altLang="en-US" sz="2800" b="1" dirty="0">
              <a:solidFill>
                <a:srgbClr val="ED621C"/>
              </a:solidFill>
              <a:latin typeface="Tahoma" panose="020B0604030504040204" pitchFamily="34" charset="0"/>
              <a:cs typeface="Tahoma" panose="020B0604030504040204" pitchFamily="34" charset="0"/>
            </a:endParaRPr>
          </a:p>
        </p:txBody>
      </p:sp>
      <p:sp>
        <p:nvSpPr>
          <p:cNvPr id="36" name="文本框 35"/>
          <p:cNvSpPr txBox="1"/>
          <p:nvPr/>
        </p:nvSpPr>
        <p:spPr>
          <a:xfrm>
            <a:off x="1993265" y="1462405"/>
            <a:ext cx="1829435" cy="721995"/>
          </a:xfrm>
          <a:prstGeom prst="rect">
            <a:avLst/>
          </a:prstGeom>
          <a:noFill/>
        </p:spPr>
        <p:txBody>
          <a:bodyPr wrap="square" rtlCol="0">
            <a:spAutoFit/>
          </a:bodyPr>
          <a:p>
            <a:pPr marL="0" marR="0" lvl="0" indent="0" algn="l" defTabSz="914400" rtl="0" eaLnBrk="0" fontAlgn="base" latinLnBrk="0" hangingPunct="0">
              <a:lnSpc>
                <a:spcPct val="100000"/>
              </a:lnSpc>
              <a:spcBef>
                <a:spcPts val="600"/>
              </a:spcBef>
              <a:spcAft>
                <a:spcPct val="0"/>
              </a:spcAft>
              <a:buClr>
                <a:srgbClr val="1A3260"/>
              </a:buClr>
              <a:buSzPct val="90000"/>
              <a:buFont typeface="Wingdings" panose="05000000000000000000" pitchFamily="2" charset="2"/>
              <a:buNone/>
              <a:defRPr/>
            </a:pPr>
            <a:r>
              <a:rPr kumimoji="0" lang="zh-CN" altLang="en-US" b="1" i="0" u="none" strike="noStrike" kern="1200" cap="none" spc="0" normalizeH="0" baseline="0" noProof="0" dirty="0">
                <a:ln>
                  <a:noFill/>
                </a:ln>
                <a:solidFill>
                  <a:srgbClr val="D9621E"/>
                </a:solidFill>
                <a:effectLst/>
                <a:uLnTx/>
                <a:uFillTx/>
                <a:latin typeface="微软雅黑" charset="-122"/>
                <a:ea typeface="微软雅黑" charset="-122"/>
                <a:cs typeface="+mn-ea"/>
                <a:sym typeface="+mn-lt"/>
              </a:rPr>
              <a:t>王小川</a:t>
            </a:r>
            <a:endParaRPr kumimoji="0" lang="en-US" altLang="zh-CN" b="1" i="0" u="none" strike="noStrike" kern="1200" cap="none" spc="0" normalizeH="0" baseline="0" noProof="0" dirty="0">
              <a:ln>
                <a:noFill/>
              </a:ln>
              <a:solidFill>
                <a:srgbClr val="D9621E"/>
              </a:solidFill>
              <a:effectLst/>
              <a:uLnTx/>
              <a:uFillTx/>
              <a:latin typeface="微软雅黑" charset="-122"/>
              <a:ea typeface="微软雅黑" charset="-122"/>
              <a:cs typeface="+mn-ea"/>
              <a:sym typeface="+mn-lt"/>
            </a:endParaRPr>
          </a:p>
          <a:p>
            <a:pPr marL="0" marR="0" lvl="0" indent="0" algn="l" defTabSz="914400" rtl="0" eaLnBrk="0" fontAlgn="base" latinLnBrk="0" hangingPunct="0">
              <a:lnSpc>
                <a:spcPct val="100000"/>
              </a:lnSpc>
              <a:spcBef>
                <a:spcPts val="600"/>
              </a:spcBef>
              <a:spcAft>
                <a:spcPct val="0"/>
              </a:spcAft>
              <a:buClr>
                <a:srgbClr val="1A3260"/>
              </a:buClr>
              <a:buSzPct val="90000"/>
              <a:buFont typeface="Wingdings" panose="05000000000000000000" pitchFamily="2" charset="2"/>
              <a:buNone/>
              <a:defRPr/>
            </a:pPr>
            <a:r>
              <a:rPr kumimoji="0" lang="zh-CN" altLang="en-US" b="1" i="0" u="none" strike="noStrike" kern="1200" cap="none" spc="0" normalizeH="0" baseline="0" noProof="0" dirty="0">
                <a:ln>
                  <a:noFill/>
                </a:ln>
                <a:solidFill>
                  <a:srgbClr val="D9621E"/>
                </a:solidFill>
                <a:effectLst/>
                <a:uLnTx/>
                <a:uFillTx/>
                <a:latin typeface="微软雅黑" charset="-122"/>
                <a:ea typeface="微软雅黑" charset="-122"/>
                <a:cs typeface="+mn-ea"/>
                <a:sym typeface="+mn-lt"/>
              </a:rPr>
              <a:t>创始人、</a:t>
            </a:r>
            <a:r>
              <a:rPr kumimoji="0" lang="en-US" altLang="zh-CN" b="1" i="0" u="none" strike="noStrike" kern="1200" cap="none" spc="0" normalizeH="0" baseline="0" noProof="0" dirty="0">
                <a:ln>
                  <a:noFill/>
                </a:ln>
                <a:solidFill>
                  <a:srgbClr val="D9621E"/>
                </a:solidFill>
                <a:effectLst/>
                <a:uLnTx/>
                <a:uFillTx/>
                <a:latin typeface="微软雅黑" charset="-122"/>
                <a:ea typeface="微软雅黑" charset="-122"/>
                <a:cs typeface="+mn-ea"/>
                <a:sym typeface="+mn-lt"/>
              </a:rPr>
              <a:t>CEO</a:t>
            </a:r>
            <a:endParaRPr kumimoji="0" lang="en-US" altLang="zh-CN" b="1" i="0" u="none" strike="noStrike" kern="1200" cap="none" spc="0" normalizeH="0" baseline="0" noProof="0" dirty="0">
              <a:ln>
                <a:noFill/>
              </a:ln>
              <a:solidFill>
                <a:srgbClr val="D9621E"/>
              </a:solidFill>
              <a:effectLst/>
              <a:uLnTx/>
              <a:uFillTx/>
              <a:latin typeface="微软雅黑" charset="-122"/>
              <a:ea typeface="微软雅黑" charset="-122"/>
              <a:cs typeface="+mn-ea"/>
              <a:sym typeface="+mn-lt"/>
            </a:endParaRPr>
          </a:p>
        </p:txBody>
      </p:sp>
      <p:pic>
        <p:nvPicPr>
          <p:cNvPr id="37" name="图片 36"/>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400442" y="1406227"/>
            <a:ext cx="1379839" cy="1378800"/>
          </a:xfrm>
          <a:prstGeom prst="ellipse">
            <a:avLst/>
          </a:prstGeom>
          <a:effectLst>
            <a:outerShdw blurRad="50800" dist="38100" dir="2700000" algn="tl" rotWithShape="0">
              <a:prstClr val="black">
                <a:alpha val="40000"/>
              </a:prstClr>
            </a:outerShdw>
          </a:effectLst>
        </p:spPr>
      </p:pic>
      <p:sp>
        <p:nvSpPr>
          <p:cNvPr id="38" name="文本框 37"/>
          <p:cNvSpPr txBox="1"/>
          <p:nvPr/>
        </p:nvSpPr>
        <p:spPr>
          <a:xfrm>
            <a:off x="3464560" y="1508760"/>
            <a:ext cx="2183765" cy="1129665"/>
          </a:xfrm>
          <a:prstGeom prst="rect">
            <a:avLst/>
          </a:prstGeom>
          <a:noFill/>
        </p:spPr>
        <p:txBody>
          <a:bodyPr wrap="square" rtlCol="0">
            <a:spAutoFit/>
          </a:bodyPr>
          <a:p>
            <a:pPr marL="285750" marR="0" lvl="0" indent="-285750" algn="l" defTabSz="914400" rtl="0" eaLnBrk="0" fontAlgn="base" latinLnBrk="0" hangingPunct="0">
              <a:lnSpc>
                <a:spcPct val="120000"/>
              </a:lnSpc>
              <a:spcBef>
                <a:spcPts val="300"/>
              </a:spcBef>
              <a:spcAft>
                <a:spcPct val="0"/>
              </a:spcAft>
              <a:buClr>
                <a:srgbClr val="000000"/>
              </a:buClr>
              <a:buSzPct val="80000"/>
              <a:buFont typeface="Arial" panose="020B0604020202020204" pitchFamily="34" charset="0"/>
              <a:buChar char="•"/>
              <a:defRPr/>
            </a:pPr>
            <a:r>
              <a:rPr kumimoji="0" lang="zh-CN" altLang="en-US"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rPr>
              <a:t>搜狗创始人兼</a:t>
            </a:r>
            <a:r>
              <a:rPr kumimoji="0" lang="en-US" altLang="zh-CN"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rPr>
              <a:t>CEO</a:t>
            </a:r>
            <a:endParaRPr kumimoji="0" lang="en-US" altLang="zh-CN"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endParaRPr>
          </a:p>
          <a:p>
            <a:pPr marL="285750" indent="-285750" eaLnBrk="0" fontAlgn="base" hangingPunct="0">
              <a:lnSpc>
                <a:spcPct val="120000"/>
              </a:lnSpc>
              <a:spcBef>
                <a:spcPts val="300"/>
              </a:spcBef>
              <a:spcAft>
                <a:spcPct val="0"/>
              </a:spcAft>
              <a:buClr>
                <a:srgbClr val="000000"/>
              </a:buClr>
              <a:buSzPct val="80000"/>
              <a:buFont typeface="Arial" panose="020B0604020202020204" pitchFamily="34" charset="0"/>
              <a:buChar char="•"/>
              <a:defRPr/>
            </a:pPr>
            <a:r>
              <a:rPr lang="zh-CN" altLang="en-US" sz="1000" b="1" dirty="0">
                <a:solidFill>
                  <a:prstClr val="black"/>
                </a:solidFill>
                <a:latin typeface="微软雅黑" charset="-122"/>
                <a:ea typeface="微软雅黑" charset="-122"/>
                <a:cs typeface="+mn-ea"/>
                <a:sym typeface="+mn-lt"/>
              </a:rPr>
              <a:t>国际信息学奥赛金牌</a:t>
            </a:r>
            <a:endParaRPr lang="en-US" altLang="zh-CN" sz="1000" b="1" dirty="0">
              <a:solidFill>
                <a:prstClr val="black"/>
              </a:solidFill>
              <a:latin typeface="微软雅黑" charset="-122"/>
              <a:ea typeface="微软雅黑" charset="-122"/>
              <a:cs typeface="+mn-ea"/>
              <a:sym typeface="+mn-lt"/>
            </a:endParaRPr>
          </a:p>
          <a:p>
            <a:pPr marL="285750" marR="0" lvl="0" indent="-285750" algn="l" defTabSz="914400" rtl="0" eaLnBrk="0" fontAlgn="base" latinLnBrk="0" hangingPunct="0">
              <a:lnSpc>
                <a:spcPct val="120000"/>
              </a:lnSpc>
              <a:spcBef>
                <a:spcPts val="300"/>
              </a:spcBef>
              <a:spcAft>
                <a:spcPct val="0"/>
              </a:spcAft>
              <a:buClr>
                <a:srgbClr val="000000"/>
              </a:buClr>
              <a:buSzPct val="80000"/>
              <a:buFont typeface="Arial" panose="020B0604020202020204" pitchFamily="34" charset="0"/>
              <a:buChar char="•"/>
              <a:defRPr/>
            </a:pPr>
            <a:r>
              <a:rPr kumimoji="0" lang="zh-CN" altLang="en-US"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rPr>
              <a:t>清华大学天工智能计算研究院联席院长</a:t>
            </a:r>
            <a:endParaRPr kumimoji="0" lang="en-US" altLang="zh-CN"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endParaRPr>
          </a:p>
          <a:p>
            <a:pPr marL="285750" indent="-285750" eaLnBrk="0" fontAlgn="base" hangingPunct="0">
              <a:lnSpc>
                <a:spcPct val="120000"/>
              </a:lnSpc>
              <a:spcBef>
                <a:spcPts val="300"/>
              </a:spcBef>
              <a:spcAft>
                <a:spcPct val="0"/>
              </a:spcAft>
              <a:buClr>
                <a:srgbClr val="000000"/>
              </a:buClr>
              <a:buSzPct val="80000"/>
              <a:buFont typeface="Arial" panose="020B0604020202020204" pitchFamily="34" charset="0"/>
              <a:buChar char="•"/>
              <a:defRPr/>
            </a:pPr>
            <a:r>
              <a:rPr kumimoji="0" lang="zh-CN" altLang="en-US"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rPr>
              <a:t>清华大学计算机</a:t>
            </a:r>
            <a:r>
              <a:rPr lang="zh-CN" altLang="en-US" sz="1000" b="1" dirty="0">
                <a:solidFill>
                  <a:prstClr val="black"/>
                </a:solidFill>
                <a:latin typeface="微软雅黑" charset="-122"/>
                <a:ea typeface="微软雅黑" charset="-122"/>
                <a:cs typeface="+mn-ea"/>
                <a:sym typeface="+mn-lt"/>
              </a:rPr>
              <a:t>系博士</a:t>
            </a:r>
            <a:endParaRPr kumimoji="0" lang="zh-CN" altLang="en-US" sz="1000" b="1" i="0" u="none" strike="noStrike" kern="1200" cap="none" spc="0" normalizeH="0" baseline="0" noProof="0" dirty="0">
              <a:ln>
                <a:noFill/>
              </a:ln>
              <a:solidFill>
                <a:prstClr val="black"/>
              </a:solidFill>
              <a:effectLst/>
              <a:uLnTx/>
              <a:uFillTx/>
              <a:latin typeface="微软雅黑" charset="-122"/>
              <a:ea typeface="微软雅黑" charset="-122"/>
              <a:cs typeface="+mn-ea"/>
              <a:sym typeface="+mn-lt"/>
            </a:endParaRPr>
          </a:p>
        </p:txBody>
      </p:sp>
      <p:pic>
        <p:nvPicPr>
          <p:cNvPr id="40" name="Picture 1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3446" y="2337607"/>
            <a:ext cx="352261" cy="3591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4117" y="2293659"/>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0182" y="2363677"/>
            <a:ext cx="549187" cy="301223"/>
          </a:xfrm>
          <a:prstGeom prst="rect">
            <a:avLst/>
          </a:prstGeom>
        </p:spPr>
      </p:pic>
      <p:pic>
        <p:nvPicPr>
          <p:cNvPr id="46" name="图片 45"/>
          <p:cNvPicPr>
            <a:picLocks noChangeAspect="1"/>
          </p:cNvPicPr>
          <p:nvPr/>
        </p:nvPicPr>
        <p:blipFill>
          <a:blip r:embed="rId8"/>
          <a:stretch>
            <a:fillRect/>
          </a:stretch>
        </p:blipFill>
        <p:spPr>
          <a:xfrm>
            <a:off x="210820" y="3215005"/>
            <a:ext cx="5790565" cy="2905125"/>
          </a:xfrm>
          <a:prstGeom prst="rect">
            <a:avLst/>
          </a:prstGeom>
        </p:spPr>
      </p:pic>
      <p:pic>
        <p:nvPicPr>
          <p:cNvPr id="47" name="图片 46"/>
          <p:cNvPicPr>
            <a:picLocks noChangeAspect="1"/>
          </p:cNvPicPr>
          <p:nvPr/>
        </p:nvPicPr>
        <p:blipFill>
          <a:blip r:embed="rId9"/>
          <a:stretch>
            <a:fillRect/>
          </a:stretch>
        </p:blipFill>
        <p:spPr>
          <a:xfrm>
            <a:off x="6137275" y="3215005"/>
            <a:ext cx="6054725" cy="2776855"/>
          </a:xfrm>
          <a:prstGeom prst="rect">
            <a:avLst/>
          </a:prstGeom>
        </p:spPr>
      </p:pic>
      <p:sp>
        <p:nvSpPr>
          <p:cNvPr id="48" name="文本框 47"/>
          <p:cNvSpPr txBox="1"/>
          <p:nvPr/>
        </p:nvSpPr>
        <p:spPr>
          <a:xfrm>
            <a:off x="606425" y="6120130"/>
            <a:ext cx="3635375" cy="368300"/>
          </a:xfrm>
          <a:prstGeom prst="rect">
            <a:avLst/>
          </a:prstGeom>
          <a:noFill/>
        </p:spPr>
        <p:txBody>
          <a:bodyPr wrap="none" rtlCol="0">
            <a:spAutoFit/>
          </a:bodyPr>
          <a:p>
            <a:pPr algn="l"/>
            <a:r>
              <a:rPr lang="zh-CN" altLang="en-US"/>
              <a:t>https://ying.baichuan-ai.com/chat</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3200">
                <a:sym typeface="+mn-ea"/>
              </a:rPr>
              <a:t>百川智能的</a:t>
            </a:r>
            <a:r>
              <a:rPr lang="en-US" altLang="zh-CN" sz="3200">
                <a:sym typeface="+mn-ea"/>
              </a:rPr>
              <a:t>RAG</a:t>
            </a:r>
            <a:r>
              <a:rPr lang="zh-CN" altLang="en-US" sz="3200">
                <a:sym typeface="+mn-ea"/>
              </a:rPr>
              <a:t>实践：</a:t>
            </a:r>
            <a:r>
              <a:rPr lang="en-US" altLang="zh-CN" sz="3200">
                <a:sym typeface="+mn-ea"/>
              </a:rPr>
              <a:t>RAG </a:t>
            </a:r>
            <a:r>
              <a:rPr lang="en-US" altLang="zh-CN" sz="3200">
                <a:sym typeface="+mn-ea"/>
              </a:rPr>
              <a:t>Adaptive LLM</a:t>
            </a:r>
            <a:r>
              <a:rPr lang="zh-CN" altLang="en-US" sz="3200">
                <a:sym typeface="+mn-ea"/>
              </a:rPr>
              <a:t>（</a:t>
            </a:r>
            <a:r>
              <a:rPr lang="en-US" altLang="zh-CN" sz="3200">
                <a:sym typeface="+mn-ea"/>
              </a:rPr>
              <a:t>2</a:t>
            </a:r>
            <a:r>
              <a:rPr lang="zh-CN" altLang="en-US" sz="3200">
                <a:sym typeface="+mn-ea"/>
              </a:rPr>
              <a:t>）</a:t>
            </a:r>
            <a:endParaRPr lang="zh-CN" altLang="en-US" sz="3200">
              <a:sym typeface="+mn-ea"/>
            </a:endParaRPr>
          </a:p>
        </p:txBody>
      </p:sp>
      <p:sp>
        <p:nvSpPr>
          <p:cNvPr id="4" name="内容占位符 1"/>
          <p:cNvSpPr>
            <a:spLocks noGrp="1"/>
          </p:cNvSpPr>
          <p:nvPr/>
        </p:nvSpPr>
        <p:spPr>
          <a:xfrm>
            <a:off x="833755" y="1335405"/>
            <a:ext cx="10515600" cy="4662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2800">
                <a:sym typeface="+mn-ea"/>
              </a:rPr>
              <a:t>Loooong-context</a:t>
            </a:r>
            <a:r>
              <a:rPr lang="zh-CN" altLang="en-US" sz="2800">
                <a:sym typeface="+mn-ea"/>
              </a:rPr>
              <a:t> </a:t>
            </a:r>
            <a:r>
              <a:rPr lang="en-US" altLang="zh-CN" sz="2800">
                <a:sym typeface="+mn-ea"/>
              </a:rPr>
              <a:t>x</a:t>
            </a:r>
            <a:r>
              <a:rPr lang="zh-CN" altLang="en-US" sz="2800">
                <a:sym typeface="+mn-ea"/>
              </a:rPr>
              <a:t> RAG</a:t>
            </a:r>
            <a:endParaRPr lang="zh-CN" altLang="en-US" sz="2800">
              <a:sym typeface="+mn-ea"/>
            </a:endParaRPr>
          </a:p>
          <a:p>
            <a:pPr lvl="1" algn="l">
              <a:buClrTx/>
              <a:buSzTx/>
            </a:pPr>
            <a:r>
              <a:rPr lang="en-US" altLang="zh-CN" sz="2400">
                <a:sym typeface="+mn-ea"/>
              </a:rPr>
              <a:t>Less is more </a:t>
            </a:r>
            <a:endParaRPr lang="en-US" altLang="zh-CN">
              <a:sym typeface="+mn-ea"/>
            </a:endParaRPr>
          </a:p>
          <a:p>
            <a:pPr lvl="2" algn="l">
              <a:buClrTx/>
              <a:buSzTx/>
            </a:pPr>
            <a:r>
              <a:rPr lang="zh-CN" altLang="en-US">
                <a:sym typeface="+mn-ea"/>
              </a:rPr>
              <a:t>数据质量</a:t>
            </a:r>
            <a:r>
              <a:rPr lang="en-US" altLang="zh-CN">
                <a:sym typeface="+mn-ea"/>
              </a:rPr>
              <a:t> &gt;&gt; </a:t>
            </a:r>
            <a:r>
              <a:rPr lang="zh-CN" altLang="en-US">
                <a:sym typeface="+mn-ea"/>
              </a:rPr>
              <a:t>数据数量</a:t>
            </a:r>
            <a:endParaRPr lang="zh-CN" altLang="en-US">
              <a:sym typeface="+mn-ea"/>
            </a:endParaRPr>
          </a:p>
          <a:p>
            <a:pPr lvl="2" algn="l">
              <a:buClrTx/>
              <a:buSzTx/>
            </a:pPr>
            <a:r>
              <a:rPr lang="zh-CN" altLang="en-US">
                <a:sym typeface="+mn-ea"/>
              </a:rPr>
              <a:t>统一结构的数据提升跨场景能力</a:t>
            </a:r>
            <a:endParaRPr lang="en-US" altLang="zh-CN">
              <a:sym typeface="+mn-ea"/>
            </a:endParaRPr>
          </a:p>
          <a:p>
            <a:pPr lvl="1" algn="l">
              <a:buClrTx/>
              <a:buSzTx/>
            </a:pPr>
            <a:r>
              <a:rPr lang="en-US" altLang="zh-CN" sz="2400">
                <a:sym typeface="+mn-ea"/>
              </a:rPr>
              <a:t>Training</a:t>
            </a:r>
            <a:endParaRPr lang="en-US" altLang="zh-CN" sz="2000">
              <a:sym typeface="+mn-ea"/>
            </a:endParaRPr>
          </a:p>
          <a:p>
            <a:pPr lvl="2" algn="l">
              <a:buClrTx/>
              <a:buSzTx/>
            </a:pPr>
            <a:r>
              <a:rPr lang="en-US" altLang="zh-CN" sz="2000">
                <a:sym typeface="+mn-ea"/>
              </a:rPr>
              <a:t>auto packing</a:t>
            </a:r>
            <a:endParaRPr lang="en-US" altLang="zh-CN" sz="2000">
              <a:sym typeface="+mn-ea"/>
            </a:endParaRPr>
          </a:p>
          <a:p>
            <a:pPr lvl="2" algn="l">
              <a:buClrTx/>
              <a:buSzTx/>
            </a:pPr>
            <a:r>
              <a:rPr lang="en-US" altLang="zh-CN" sz="2000">
                <a:sym typeface="+mn-ea"/>
              </a:rPr>
              <a:t>4D paral</a:t>
            </a:r>
            <a:r>
              <a:rPr lang="en-US" altLang="zh-CN" sz="2000">
                <a:sym typeface="+mn-ea"/>
              </a:rPr>
              <a:t>lelism</a:t>
            </a:r>
            <a:endParaRPr lang="en-US" altLang="zh-CN" sz="2000">
              <a:sym typeface="+mn-ea"/>
            </a:endParaRPr>
          </a:p>
          <a:p>
            <a:pPr lvl="2" algn="l">
              <a:buClrTx/>
              <a:buSzTx/>
            </a:pPr>
            <a:r>
              <a:rPr lang="en-US" altLang="zh-CN" sz="2000">
                <a:sym typeface="+mn-ea"/>
              </a:rPr>
              <a:t>128k </a:t>
            </a:r>
            <a:r>
              <a:rPr lang="en-US" altLang="zh-CN" sz="2000">
                <a:sym typeface="+mn-ea"/>
              </a:rPr>
              <a:t>context </a:t>
            </a:r>
            <a:endParaRPr lang="en-US" altLang="zh-CN" sz="2000">
              <a:sym typeface="+mn-ea"/>
            </a:endParaRPr>
          </a:p>
          <a:p>
            <a:pPr lvl="1" algn="l">
              <a:buClrTx/>
              <a:buSzTx/>
            </a:pPr>
            <a:r>
              <a:rPr lang="en-US" altLang="zh-CN" sz="2400">
                <a:sym typeface="+mn-ea"/>
              </a:rPr>
              <a:t>AutoEval</a:t>
            </a:r>
            <a:endParaRPr lang="en-US" altLang="zh-CN" sz="2400">
              <a:sym typeface="+mn-ea"/>
            </a:endParaRPr>
          </a:p>
          <a:p>
            <a:pPr lvl="2" algn="l">
              <a:buClrTx/>
              <a:buSzTx/>
            </a:pPr>
            <a:r>
              <a:rPr lang="en-US" altLang="zh-CN">
                <a:sym typeface="+mn-ea"/>
              </a:rPr>
              <a:t>Scalable evaluation</a:t>
            </a:r>
            <a:endParaRPr lang="zh-CN" altLang="en-US">
              <a:sym typeface="+mn-ea"/>
            </a:endParaRPr>
          </a:p>
          <a:p>
            <a:pPr lvl="2" algn="l">
              <a:buClrTx/>
              <a:buSzTx/>
            </a:pPr>
            <a:r>
              <a:rPr lang="en-US" altLang="zh-CN">
                <a:sym typeface="+mn-ea"/>
              </a:rPr>
              <a:t>Bootstrapping</a:t>
            </a:r>
            <a:endParaRPr lang="en-US" altLang="zh-CN" sz="2000">
              <a:sym typeface="+mn-ea"/>
            </a:endParaRPr>
          </a:p>
          <a:p>
            <a:pPr lvl="2" algn="l">
              <a:buClrTx/>
              <a:buSzTx/>
            </a:pPr>
            <a:endParaRPr lang="zh-CN" altLang="en-US" sz="2520">
              <a:sym typeface="+mn-ea"/>
            </a:endParaRPr>
          </a:p>
          <a:p>
            <a:pPr lvl="1" algn="l">
              <a:buClrTx/>
              <a:buSzTx/>
            </a:pPr>
            <a:endParaRPr lang="en-US" altLang="zh-CN" sz="2400">
              <a:sym typeface="+mn-ea"/>
            </a:endParaRPr>
          </a:p>
        </p:txBody>
      </p:sp>
      <p:pic>
        <p:nvPicPr>
          <p:cNvPr id="5" name="图片 4" descr="longctx"/>
          <p:cNvPicPr>
            <a:picLocks noChangeAspect="1"/>
          </p:cNvPicPr>
          <p:nvPr/>
        </p:nvPicPr>
        <p:blipFill>
          <a:blip r:embed="rId4"/>
          <a:stretch>
            <a:fillRect/>
          </a:stretch>
        </p:blipFill>
        <p:spPr>
          <a:xfrm>
            <a:off x="5708650" y="1195070"/>
            <a:ext cx="8248015" cy="446786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en-US" altLang="zh-CN" sz="4400">
                <a:sym typeface="+mn-ea"/>
              </a:rPr>
              <a:t>Agent</a:t>
            </a:r>
            <a:endParaRPr lang="en-US" altLang="zh-CN" sz="4400">
              <a:sym typeface="+mn-ea"/>
            </a:endParaRPr>
          </a:p>
        </p:txBody>
      </p:sp>
      <p:pic>
        <p:nvPicPr>
          <p:cNvPr id="7" name="图片 6"/>
          <p:cNvPicPr>
            <a:picLocks noChangeAspect="1"/>
          </p:cNvPicPr>
          <p:nvPr/>
        </p:nvPicPr>
        <p:blipFill>
          <a:blip r:embed="rId4"/>
          <a:stretch>
            <a:fillRect/>
          </a:stretch>
        </p:blipFill>
        <p:spPr>
          <a:xfrm>
            <a:off x="399415" y="1255395"/>
            <a:ext cx="6301740" cy="4615180"/>
          </a:xfrm>
          <a:prstGeom prst="rect">
            <a:avLst/>
          </a:prstGeom>
        </p:spPr>
      </p:pic>
      <p:pic>
        <p:nvPicPr>
          <p:cNvPr id="8" name="图片 7"/>
          <p:cNvPicPr>
            <a:picLocks noChangeAspect="1"/>
          </p:cNvPicPr>
          <p:nvPr/>
        </p:nvPicPr>
        <p:blipFill>
          <a:blip r:embed="rId5"/>
          <a:stretch>
            <a:fillRect/>
          </a:stretch>
        </p:blipFill>
        <p:spPr>
          <a:xfrm>
            <a:off x="6701155" y="1702435"/>
            <a:ext cx="5579745" cy="252476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en-US" altLang="zh-CN" sz="4400">
                <a:sym typeface="+mn-ea"/>
              </a:rPr>
              <a:t>Agent</a:t>
            </a:r>
            <a:endParaRPr lang="en-US" altLang="zh-CN" sz="4400">
              <a:sym typeface="+mn-ea"/>
            </a:endParaRPr>
          </a:p>
        </p:txBody>
      </p:sp>
      <p:sp>
        <p:nvSpPr>
          <p:cNvPr id="2" name="内容占位符 1"/>
          <p:cNvSpPr>
            <a:spLocks noGrp="1"/>
          </p:cNvSpPr>
          <p:nvPr>
            <p:ph idx="1"/>
          </p:nvPr>
        </p:nvSpPr>
        <p:spPr>
          <a:xfrm>
            <a:off x="833755" y="1490345"/>
            <a:ext cx="5629910" cy="4351655"/>
          </a:xfrm>
        </p:spPr>
        <p:txBody>
          <a:bodyPr>
            <a:normAutofit fontScale="30000"/>
          </a:bodyPr>
          <a:p>
            <a:r>
              <a:rPr lang="en-US" altLang="zh-CN" sz="8000">
                <a:sym typeface="+mn-ea"/>
              </a:rPr>
              <a:t>Search Agent </a:t>
            </a:r>
            <a:endParaRPr lang="en-US" altLang="zh-CN" sz="8000">
              <a:sym typeface="+mn-ea"/>
            </a:endParaRPr>
          </a:p>
          <a:p>
            <a:pPr marL="0" lvl="0" indent="171450" algn="l">
              <a:lnSpc>
                <a:spcPct val="100000"/>
              </a:lnSpc>
              <a:buClr>
                <a:srgbClr val="1F2329"/>
              </a:buClr>
              <a:buChar char="•"/>
              <a:defRPr/>
            </a:pPr>
            <a:r>
              <a:rPr lang="en-US" sz="6000">
                <a:solidFill>
                  <a:srgbClr val="1F2329"/>
                </a:solidFill>
                <a:sym typeface="+mn-ea"/>
              </a:rPr>
              <a:t>Planner-Executor-Writer协同框架</a:t>
            </a:r>
            <a:endParaRPr lang="en-US" sz="6000"/>
          </a:p>
          <a:p>
            <a:pPr marL="269875" lvl="1" indent="171450" algn="l">
              <a:lnSpc>
                <a:spcPct val="100000"/>
              </a:lnSpc>
              <a:buClr>
                <a:srgbClr val="1F2329"/>
              </a:buClr>
              <a:buChar char="•"/>
            </a:pPr>
            <a:r>
              <a:rPr lang="en-US" sz="4665">
                <a:solidFill>
                  <a:srgbClr val="1F2329"/>
                </a:solidFill>
                <a:sym typeface="+mn-ea"/>
              </a:rPr>
              <a:t>通过多Agent协同，实现实现能力项的拆分和定向优化</a:t>
            </a:r>
            <a:endParaRPr lang="en-US" sz="4665" b="0" i="0" u="none" strike="noStrike">
              <a:solidFill>
                <a:srgbClr val="1F2329"/>
              </a:solidFill>
            </a:endParaRPr>
          </a:p>
          <a:p>
            <a:pPr marL="269875" lvl="1" indent="171450" algn="l">
              <a:lnSpc>
                <a:spcPct val="100000"/>
              </a:lnSpc>
              <a:buClr>
                <a:srgbClr val="1F2329"/>
              </a:buClr>
              <a:buChar char="•"/>
            </a:pPr>
            <a:r>
              <a:rPr lang="en-US" sz="4665">
                <a:solidFill>
                  <a:srgbClr val="1F2329"/>
                </a:solidFill>
                <a:sym typeface="+mn-ea"/>
              </a:rPr>
              <a:t>Planner：负责规划部分，承担问题拆解、依赖规划和探索能力。将给定的任务拆解成多个子任务并规划依赖顺序，按照依赖顺序下发给多个Executor并行执行，接收Executor的执行结果并动态地更新子任务列表</a:t>
            </a:r>
            <a:endParaRPr lang="en-US" sz="4665" b="0" i="0" u="none" strike="noStrike">
              <a:solidFill>
                <a:srgbClr val="1F2329"/>
              </a:solidFill>
            </a:endParaRPr>
          </a:p>
          <a:p>
            <a:pPr marL="269875" lvl="1" indent="171450" algn="l">
              <a:lnSpc>
                <a:spcPct val="100000"/>
              </a:lnSpc>
              <a:buClr>
                <a:srgbClr val="1F2329"/>
              </a:buClr>
              <a:buChar char="•"/>
            </a:pPr>
            <a:r>
              <a:rPr lang="en-US" sz="4665">
                <a:solidFill>
                  <a:srgbClr val="1F2329"/>
                </a:solidFill>
                <a:sym typeface="+mn-ea"/>
              </a:rPr>
              <a:t>Executor：负责工具调用部分，承担搜索调用能力和长文本理解能力。接收Planner下发的子任务，通过工具调用或靠内部知识的方式完成子任务</a:t>
            </a:r>
            <a:endParaRPr lang="en-US" sz="4665" b="0" i="0" u="none" strike="noStrike">
              <a:solidFill>
                <a:srgbClr val="1F2329"/>
              </a:solidFill>
            </a:endParaRPr>
          </a:p>
          <a:p>
            <a:pPr marL="269875" lvl="1" indent="171450" algn="l">
              <a:lnSpc>
                <a:spcPct val="100000"/>
              </a:lnSpc>
              <a:buClr>
                <a:srgbClr val="1F2329"/>
              </a:buClr>
              <a:buChar char="•"/>
            </a:pPr>
            <a:r>
              <a:rPr lang="en-US" sz="4665">
                <a:solidFill>
                  <a:srgbClr val="1F2329"/>
                </a:solidFill>
                <a:sym typeface="+mn-ea"/>
              </a:rPr>
              <a:t>Writer：负责回答撰写部分，承担总结写作能力</a:t>
            </a:r>
            <a:endParaRPr lang="en-US" sz="4665" b="0" i="0" u="none" strike="noStrike">
              <a:solidFill>
                <a:srgbClr val="1F2329"/>
              </a:solidFill>
            </a:endParaRPr>
          </a:p>
          <a:p>
            <a:pPr marL="0" lvl="0" indent="171450" algn="l">
              <a:lnSpc>
                <a:spcPct val="100000"/>
              </a:lnSpc>
              <a:buClr>
                <a:srgbClr val="1F2329"/>
              </a:buClr>
              <a:buChar char="•"/>
            </a:pPr>
            <a:r>
              <a:rPr lang="en-US" sz="6000">
                <a:solidFill>
                  <a:srgbClr val="1F2329"/>
                </a:solidFill>
                <a:sym typeface="+mn-ea"/>
              </a:rPr>
              <a:t>Function-Call based Search Agent</a:t>
            </a:r>
            <a:endParaRPr lang="en-US" sz="6000" b="0" i="0" u="none" strike="noStrike">
              <a:solidFill>
                <a:srgbClr val="1F2329"/>
              </a:solidFill>
            </a:endParaRPr>
          </a:p>
          <a:p>
            <a:pPr marL="269875" lvl="1" indent="171450" algn="l">
              <a:lnSpc>
                <a:spcPct val="100000"/>
              </a:lnSpc>
              <a:buClr>
                <a:srgbClr val="1F2329"/>
              </a:buClr>
              <a:buChar char="•"/>
            </a:pPr>
            <a:r>
              <a:rPr lang="en-US" sz="4665">
                <a:solidFill>
                  <a:srgbClr val="1F2329"/>
                </a:solidFill>
                <a:sym typeface="+mn-ea"/>
              </a:rPr>
              <a:t>将搜索作为一个Function，基于Function Call框架构建Search Agent，从而能够扩展到多工具调用情况</a:t>
            </a:r>
            <a:endParaRPr lang="en-US" sz="4000" b="0" i="0" u="none" strike="noStrike">
              <a:solidFill>
                <a:srgbClr val="1F2329"/>
              </a:solidFill>
            </a:endParaRPr>
          </a:p>
          <a:p>
            <a:pPr indent="0" algn="l">
              <a:lnSpc>
                <a:spcPct val="100000"/>
              </a:lnSpc>
            </a:pPr>
            <a:endParaRPr lang="zh-CN" altLang="en-US" sz="2800"/>
          </a:p>
          <a:p>
            <a:endParaRPr lang="zh-CN" altLang="en-US"/>
          </a:p>
        </p:txBody>
      </p:sp>
      <p:pic>
        <p:nvPicPr>
          <p:cNvPr id="4" name="图片 3"/>
          <p:cNvPicPr>
            <a:picLocks noChangeAspect="1"/>
          </p:cNvPicPr>
          <p:nvPr/>
        </p:nvPicPr>
        <p:blipFill>
          <a:blip r:embed="rId4"/>
          <a:stretch>
            <a:fillRect/>
          </a:stretch>
        </p:blipFill>
        <p:spPr>
          <a:xfrm>
            <a:off x="6368415" y="1956435"/>
            <a:ext cx="5918835" cy="295592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en-US" altLang="zh-CN" sz="4400">
                <a:sym typeface="+mn-ea"/>
              </a:rPr>
              <a:t>Agent</a:t>
            </a:r>
            <a:endParaRPr lang="en-US" altLang="zh-CN" sz="4400">
              <a:sym typeface="+mn-ea"/>
            </a:endParaRPr>
          </a:p>
        </p:txBody>
      </p:sp>
      <p:sp>
        <p:nvSpPr>
          <p:cNvPr id="2" name="内容占位符 1"/>
          <p:cNvSpPr>
            <a:spLocks noGrp="1"/>
          </p:cNvSpPr>
          <p:nvPr>
            <p:ph idx="1"/>
          </p:nvPr>
        </p:nvSpPr>
        <p:spPr>
          <a:xfrm>
            <a:off x="833755" y="1490345"/>
            <a:ext cx="5629910" cy="4351655"/>
          </a:xfrm>
        </p:spPr>
        <p:txBody>
          <a:bodyPr>
            <a:normAutofit fontScale="40000"/>
          </a:bodyPr>
          <a:p>
            <a:pPr marL="0" lvl="0" indent="152400" algn="l">
              <a:lnSpc>
                <a:spcPct val="100000"/>
              </a:lnSpc>
              <a:buClr>
                <a:srgbClr val="1F2329"/>
              </a:buClr>
              <a:buChar char="•"/>
              <a:defRPr/>
            </a:pPr>
            <a:r>
              <a:rPr lang="en-US" sz="6000">
                <a:solidFill>
                  <a:srgbClr val="1F2329"/>
                </a:solidFill>
                <a:sym typeface="+mn-ea"/>
              </a:rPr>
              <a:t>Agent</a:t>
            </a:r>
            <a:r>
              <a:rPr lang="zh-CN" altLang="en-US" sz="6000">
                <a:solidFill>
                  <a:srgbClr val="1F2329"/>
                </a:solidFill>
                <a:sym typeface="+mn-ea"/>
              </a:rPr>
              <a:t>训练</a:t>
            </a:r>
            <a:endParaRPr lang="en-US" sz="2800">
              <a:solidFill>
                <a:srgbClr val="1F2329"/>
              </a:solidFill>
              <a:sym typeface="+mn-ea"/>
            </a:endParaRPr>
          </a:p>
          <a:p>
            <a:pPr marL="0" lvl="0" indent="152400" algn="l">
              <a:lnSpc>
                <a:spcPct val="100000"/>
              </a:lnSpc>
              <a:buClr>
                <a:srgbClr val="1F2329"/>
              </a:buClr>
              <a:buChar char="•"/>
              <a:defRPr/>
            </a:pPr>
            <a:r>
              <a:rPr lang="en-US" sz="4500">
                <a:solidFill>
                  <a:srgbClr val="1F2329"/>
                </a:solidFill>
                <a:sym typeface="+mn-ea"/>
              </a:rPr>
              <a:t>构建多Agent协作系统与真实搜索API交互，构造高质量交互轨迹</a:t>
            </a:r>
            <a:r>
              <a:rPr lang="zh-CN" altLang="en-US" sz="4500">
                <a:solidFill>
                  <a:srgbClr val="1F2329"/>
                </a:solidFill>
                <a:sym typeface="+mn-ea"/>
              </a:rPr>
              <a:t>的训练数据</a:t>
            </a:r>
            <a:endParaRPr lang="en-US" sz="4500"/>
          </a:p>
          <a:p>
            <a:pPr marL="269875" lvl="1" indent="152400" algn="l">
              <a:lnSpc>
                <a:spcPct val="100000"/>
              </a:lnSpc>
              <a:buClr>
                <a:srgbClr val="1F2329"/>
              </a:buClr>
              <a:buChar char="•"/>
            </a:pPr>
            <a:r>
              <a:rPr lang="en-US" sz="3500">
                <a:solidFill>
                  <a:srgbClr val="1F2329"/>
                </a:solidFill>
                <a:sym typeface="+mn-ea"/>
              </a:rPr>
              <a:t>与真实搜索环境进行交互，更贴近模型的真实应用场景</a:t>
            </a:r>
            <a:endParaRPr lang="en-US" sz="3500" b="0" i="0" u="none" strike="noStrike">
              <a:solidFill>
                <a:srgbClr val="1F2329"/>
              </a:solidFill>
            </a:endParaRPr>
          </a:p>
          <a:p>
            <a:pPr marL="269875" lvl="1" indent="152400" algn="l">
              <a:lnSpc>
                <a:spcPct val="100000"/>
              </a:lnSpc>
              <a:buClr>
                <a:srgbClr val="1F2329"/>
              </a:buClr>
              <a:buChar char="•"/>
            </a:pPr>
            <a:r>
              <a:rPr lang="en-US" sz="3500">
                <a:solidFill>
                  <a:srgbClr val="1F2329"/>
                </a:solidFill>
                <a:sym typeface="+mn-ea"/>
              </a:rPr>
              <a:t>引入反思机制，在决策过程中进行反思，提升决策质量</a:t>
            </a:r>
            <a:endParaRPr lang="en-US" sz="2800">
              <a:solidFill>
                <a:srgbClr val="1F2329"/>
              </a:solidFill>
              <a:sym typeface="+mn-ea"/>
            </a:endParaRPr>
          </a:p>
          <a:p>
            <a:pPr marL="0" lvl="0" indent="152400" algn="l">
              <a:lnSpc>
                <a:spcPct val="100000"/>
              </a:lnSpc>
              <a:buClr>
                <a:srgbClr val="1F2329"/>
              </a:buClr>
              <a:buChar char="•"/>
            </a:pPr>
            <a:r>
              <a:rPr lang="en-US" sz="4500">
                <a:solidFill>
                  <a:srgbClr val="1F2329"/>
                </a:solidFill>
                <a:sym typeface="+mn-ea"/>
              </a:rPr>
              <a:t>引入多Agent协作系统，包含Planner、Executor、Summarizer、Writer和Reflection Agent</a:t>
            </a:r>
            <a:endParaRPr lang="en-US" sz="4500" b="0" i="0" u="none" strike="noStrike">
              <a:solidFill>
                <a:srgbClr val="1F2329"/>
              </a:solidFill>
            </a:endParaRPr>
          </a:p>
          <a:p>
            <a:pPr marL="82550" lvl="1" indent="152400" algn="l">
              <a:lnSpc>
                <a:spcPct val="100000"/>
              </a:lnSpc>
              <a:buClr>
                <a:srgbClr val="1F2329"/>
              </a:buClr>
              <a:buChar char="•"/>
            </a:pPr>
            <a:r>
              <a:rPr lang="en-US" sz="3500">
                <a:solidFill>
                  <a:srgbClr val="1F2329"/>
                </a:solidFill>
                <a:sym typeface="+mn-ea"/>
              </a:rPr>
              <a:t>Summarizer：针对真实环境下网页长文本的问题，单独构造Summarizer Agent，对搜索网页抽取/总结相关内容，从而减少无关文本对Executor和Planner的影响，提升决策质量</a:t>
            </a:r>
            <a:endParaRPr lang="en-US" sz="3500" b="0" i="0" u="none" strike="noStrike">
              <a:solidFill>
                <a:srgbClr val="1F2329"/>
              </a:solidFill>
            </a:endParaRPr>
          </a:p>
          <a:p>
            <a:pPr marL="82550" lvl="1" indent="152400" algn="l">
              <a:lnSpc>
                <a:spcPct val="100000"/>
              </a:lnSpc>
              <a:buClr>
                <a:srgbClr val="1F2329"/>
              </a:buClr>
              <a:buChar char="•"/>
            </a:pPr>
            <a:r>
              <a:rPr lang="en-US" sz="3500">
                <a:solidFill>
                  <a:srgbClr val="1F2329"/>
                </a:solidFill>
                <a:sym typeface="+mn-ea"/>
              </a:rPr>
              <a:t>Reflection Agent：由于Search Agent任务的复杂性，针对Planner和Executor单独构造Reflection Agent，强化模型的反思能力</a:t>
            </a:r>
            <a:endParaRPr lang="en-US" sz="3500" b="0" i="0" u="none" strike="noStrike">
              <a:solidFill>
                <a:srgbClr val="1F2329"/>
              </a:solidFill>
            </a:endParaRPr>
          </a:p>
          <a:p>
            <a:pPr indent="0" algn="l">
              <a:lnSpc>
                <a:spcPct val="100000"/>
              </a:lnSpc>
            </a:pPr>
            <a:endParaRPr lang="zh-CN" altLang="en-US" sz="2800"/>
          </a:p>
          <a:p>
            <a:pPr indent="0" algn="l">
              <a:lnSpc>
                <a:spcPct val="100000"/>
              </a:lnSpc>
            </a:pPr>
            <a:endParaRPr lang="zh-CN" altLang="en-US" sz="2800"/>
          </a:p>
          <a:p>
            <a:endParaRPr lang="zh-CN" altLang="en-US"/>
          </a:p>
        </p:txBody>
      </p:sp>
      <p:pic>
        <p:nvPicPr>
          <p:cNvPr id="4" name="图片 3" descr="whiteboard_exported_image (4)"/>
          <p:cNvPicPr>
            <a:picLocks noChangeAspect="1"/>
          </p:cNvPicPr>
          <p:nvPr/>
        </p:nvPicPr>
        <p:blipFill>
          <a:blip r:embed="rId4"/>
          <a:stretch>
            <a:fillRect/>
          </a:stretch>
        </p:blipFill>
        <p:spPr>
          <a:xfrm>
            <a:off x="6463665" y="1292860"/>
            <a:ext cx="5826760" cy="36734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en-US" altLang="zh-CN" sz="4400">
                <a:sym typeface="+mn-ea"/>
              </a:rPr>
              <a:t>Agent</a:t>
            </a:r>
            <a:endParaRPr lang="en-US" altLang="zh-CN" sz="4400">
              <a:sym typeface="+mn-ea"/>
            </a:endParaRPr>
          </a:p>
        </p:txBody>
      </p:sp>
      <p:sp>
        <p:nvSpPr>
          <p:cNvPr id="2" name="内容占位符 1"/>
          <p:cNvSpPr>
            <a:spLocks noGrp="1"/>
          </p:cNvSpPr>
          <p:nvPr>
            <p:ph idx="1"/>
          </p:nvPr>
        </p:nvSpPr>
        <p:spPr>
          <a:xfrm>
            <a:off x="690245" y="1346835"/>
            <a:ext cx="7002780" cy="4495165"/>
          </a:xfrm>
        </p:spPr>
        <p:txBody>
          <a:bodyPr>
            <a:normAutofit/>
          </a:bodyPr>
          <a:p>
            <a:pPr marL="0" lvl="0" indent="152400" algn="l">
              <a:lnSpc>
                <a:spcPct val="100000"/>
              </a:lnSpc>
              <a:buClr>
                <a:srgbClr val="1F2329"/>
              </a:buClr>
              <a:buChar char="•"/>
              <a:defRPr/>
            </a:pPr>
            <a:r>
              <a:rPr lang="zh-CN" altLang="en-US" sz="2400">
                <a:solidFill>
                  <a:srgbClr val="1F2329"/>
                </a:solidFill>
                <a:sym typeface="+mn-ea"/>
              </a:rPr>
              <a:t>像专家一样搜索</a:t>
            </a:r>
            <a:endParaRPr lang="en-US" sz="3835">
              <a:solidFill>
                <a:srgbClr val="1F2329"/>
              </a:solidFill>
              <a:sym typeface="+mn-ea"/>
            </a:endParaRPr>
          </a:p>
          <a:p>
            <a:pPr marL="0" lvl="0" indent="152400" algn="l">
              <a:lnSpc>
                <a:spcPct val="100000"/>
              </a:lnSpc>
              <a:buClr>
                <a:srgbClr val="1F2329"/>
              </a:buClr>
              <a:buChar char="•"/>
              <a:defRPr/>
            </a:pPr>
            <a:r>
              <a:rPr lang="en-US" sz="1800">
                <a:solidFill>
                  <a:srgbClr val="1F2329"/>
                </a:solidFill>
                <a:sym typeface="+mn-ea"/>
              </a:rPr>
              <a:t>优质决策路径的探索</a:t>
            </a:r>
            <a:endParaRPr lang="en-US" sz="2800"/>
          </a:p>
          <a:p>
            <a:pPr marL="269875" lvl="1" indent="152400" algn="l">
              <a:lnSpc>
                <a:spcPct val="100000"/>
              </a:lnSpc>
              <a:buClr>
                <a:srgbClr val="1F2329"/>
              </a:buClr>
              <a:buChar char="•"/>
            </a:pPr>
            <a:r>
              <a:rPr lang="en-US" sz="1400">
                <a:solidFill>
                  <a:srgbClr val="1F2329"/>
                </a:solidFill>
                <a:sym typeface="+mn-ea"/>
              </a:rPr>
              <a:t>搜索过程具有高度复杂的决策空间，通过DFS寻优，在保证效率的同时，在复杂的决策空间中探索出优质的决策路径</a:t>
            </a:r>
            <a:endParaRPr lang="en-US" sz="1400" b="0" i="0" u="none" strike="noStrike">
              <a:solidFill>
                <a:srgbClr val="1F2329"/>
              </a:solidFill>
            </a:endParaRPr>
          </a:p>
          <a:p>
            <a:pPr marL="0" lvl="0" indent="152400" algn="l">
              <a:lnSpc>
                <a:spcPct val="100000"/>
              </a:lnSpc>
              <a:buClr>
                <a:srgbClr val="1F2329"/>
              </a:buClr>
              <a:buChar char="•"/>
            </a:pPr>
            <a:r>
              <a:rPr lang="en-US" sz="1800">
                <a:solidFill>
                  <a:srgbClr val="1F2329"/>
                </a:solidFill>
                <a:sym typeface="+mn-ea"/>
              </a:rPr>
              <a:t>搜索技巧引入</a:t>
            </a:r>
            <a:endParaRPr lang="en-US" sz="2800" b="0" i="0" u="none" strike="noStrike">
              <a:solidFill>
                <a:srgbClr val="1F2329"/>
              </a:solidFill>
            </a:endParaRPr>
          </a:p>
          <a:p>
            <a:pPr marL="269875" lvl="1" indent="152400" algn="l">
              <a:lnSpc>
                <a:spcPct val="100000"/>
              </a:lnSpc>
              <a:buClr>
                <a:srgbClr val="1F2329"/>
              </a:buClr>
              <a:buChar char="•"/>
            </a:pPr>
            <a:r>
              <a:rPr lang="en-US" sz="1400">
                <a:solidFill>
                  <a:srgbClr val="1F2329"/>
                </a:solidFill>
                <a:sym typeface="+mn-ea"/>
              </a:rPr>
              <a:t>搜索工具的使用存在诸多技巧，如定向到优质站点、限定搜索类型、时间类型，针对重要信息进行溯源搜索以验证正确性等等。基于专家知识，构造单独的搜索技巧样例，通过Prompt和Few Shot的方式，向模型注入搜索技巧</a:t>
            </a:r>
            <a:endParaRPr lang="en-US" sz="1555" b="0" i="0" u="none" strike="noStrike">
              <a:solidFill>
                <a:srgbClr val="1F2329"/>
              </a:solidFill>
            </a:endParaRPr>
          </a:p>
          <a:p>
            <a:pPr marL="269875" lvl="1" indent="152400" algn="l">
              <a:lnSpc>
                <a:spcPct val="100000"/>
              </a:lnSpc>
              <a:buClr>
                <a:srgbClr val="1F2329"/>
              </a:buClr>
              <a:buChar char="•"/>
            </a:pPr>
            <a:r>
              <a:rPr lang="en-US" sz="1400">
                <a:solidFill>
                  <a:srgbClr val="1F2329"/>
                </a:solidFill>
                <a:sym typeface="+mn-ea"/>
              </a:rPr>
              <a:t>通过DFS搜索，模型能够自适应的确定合适的搜索技巧</a:t>
            </a:r>
            <a:endParaRPr lang="en-US" altLang="en-US" sz="1400">
              <a:solidFill>
                <a:srgbClr val="1F2329"/>
              </a:solidFill>
              <a:sym typeface="+mn-ea"/>
            </a:endParaRPr>
          </a:p>
        </p:txBody>
      </p:sp>
      <p:pic>
        <p:nvPicPr>
          <p:cNvPr id="3" name="图片 2" descr="whiteboard_exported_image (5)"/>
          <p:cNvPicPr>
            <a:picLocks noChangeAspect="1"/>
          </p:cNvPicPr>
          <p:nvPr/>
        </p:nvPicPr>
        <p:blipFill>
          <a:blip r:embed="rId4"/>
          <a:stretch>
            <a:fillRect/>
          </a:stretch>
        </p:blipFill>
        <p:spPr>
          <a:xfrm>
            <a:off x="7693025" y="1899285"/>
            <a:ext cx="4295140" cy="26409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zh-CN" altLang="en-US" sz="4400">
                <a:sym typeface="+mn-ea"/>
              </a:rPr>
              <a:t>指标</a:t>
            </a:r>
            <a:endParaRPr lang="zh-CN" altLang="en-US" sz="4400">
              <a:sym typeface="+mn-ea"/>
            </a:endParaRPr>
          </a:p>
        </p:txBody>
      </p:sp>
      <p:pic>
        <p:nvPicPr>
          <p:cNvPr id="10" name="图片 9"/>
          <p:cNvPicPr>
            <a:picLocks noChangeAspect="1"/>
          </p:cNvPicPr>
          <p:nvPr/>
        </p:nvPicPr>
        <p:blipFill>
          <a:blip r:embed="rId4"/>
          <a:stretch>
            <a:fillRect/>
          </a:stretch>
        </p:blipFill>
        <p:spPr>
          <a:xfrm>
            <a:off x="6204585" y="1490345"/>
            <a:ext cx="5375910" cy="4569460"/>
          </a:xfrm>
          <a:prstGeom prst="rect">
            <a:avLst/>
          </a:prstGeom>
        </p:spPr>
      </p:pic>
      <p:sp>
        <p:nvSpPr>
          <p:cNvPr id="13" name="内容占位符 12"/>
          <p:cNvSpPr>
            <a:spLocks noGrp="1"/>
          </p:cNvSpPr>
          <p:nvPr>
            <p:ph idx="1"/>
          </p:nvPr>
        </p:nvSpPr>
        <p:spPr>
          <a:xfrm>
            <a:off x="833755" y="1490345"/>
            <a:ext cx="5171440" cy="4351655"/>
          </a:xfrm>
        </p:spPr>
        <p:txBody>
          <a:bodyPr>
            <a:normAutofit/>
          </a:bodyPr>
          <a:p>
            <a:pPr marL="0" lvl="0" indent="152400" algn="l">
              <a:lnSpc>
                <a:spcPct val="100000"/>
              </a:lnSpc>
              <a:buClr>
                <a:srgbClr val="1F2329"/>
              </a:buClr>
              <a:buChar char="•"/>
              <a:defRPr/>
            </a:pPr>
            <a:r>
              <a:rPr lang="zh-CN" altLang="en-US" sz="2400">
                <a:solidFill>
                  <a:srgbClr val="1F2329"/>
                </a:solidFill>
                <a:sym typeface="+mn-ea"/>
              </a:rPr>
              <a:t>过程评估</a:t>
            </a:r>
            <a:endParaRPr lang="zh-CN" altLang="en-US" sz="3835">
              <a:solidFill>
                <a:srgbClr val="1F2329"/>
              </a:solidFill>
              <a:sym typeface="+mn-ea"/>
            </a:endParaRPr>
          </a:p>
          <a:p>
            <a:pPr algn="l"/>
            <a:r>
              <a:rPr lang="zh-CN" altLang="en-US" sz="1800">
                <a:sym typeface="+mn-ea"/>
              </a:rPr>
              <a:t>建立从搜索触发、query词拆解、搜索结果、回答质量的多阶段全流程自动化评估</a:t>
            </a:r>
            <a:endParaRPr lang="zh-CN" altLang="en-US" sz="1800"/>
          </a:p>
          <a:p>
            <a:pPr algn="l"/>
            <a:r>
              <a:rPr lang="zh-CN" altLang="en-US" sz="1800">
                <a:sym typeface="+mn-ea"/>
              </a:rPr>
              <a:t>一方面帮助定位分解目前的问题做定向优化，更重要的是形成基于评估的困难样本数据制备&amp;效果优化。</a:t>
            </a:r>
            <a:endParaRPr lang="zh-CN" altLang="en-US" sz="1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a:t>
            </a:r>
            <a:r>
              <a:rPr lang="zh-CN" altLang="en-US" sz="4400">
                <a:sym typeface="+mn-ea"/>
              </a:rPr>
              <a:t>场景</a:t>
            </a:r>
            <a:endParaRPr lang="zh-CN" altLang="en-US" sz="4400">
              <a:sym typeface="+mn-ea"/>
            </a:endParaRPr>
          </a:p>
        </p:txBody>
      </p:sp>
      <p:pic>
        <p:nvPicPr>
          <p:cNvPr id="3" name="内容占位符 2"/>
          <p:cNvPicPr>
            <a:picLocks noChangeAspect="1"/>
          </p:cNvPicPr>
          <p:nvPr>
            <p:ph idx="1"/>
          </p:nvPr>
        </p:nvPicPr>
        <p:blipFill>
          <a:blip r:embed="rId4"/>
          <a:stretch>
            <a:fillRect/>
          </a:stretch>
        </p:blipFill>
        <p:spPr>
          <a:xfrm>
            <a:off x="8582025" y="1085850"/>
            <a:ext cx="3319145" cy="5278120"/>
          </a:xfrm>
          <a:prstGeom prst="rect">
            <a:avLst/>
          </a:prstGeom>
        </p:spPr>
      </p:pic>
      <p:pic>
        <p:nvPicPr>
          <p:cNvPr id="4" name="图片 3"/>
          <p:cNvPicPr>
            <a:picLocks noChangeAspect="1"/>
          </p:cNvPicPr>
          <p:nvPr/>
        </p:nvPicPr>
        <p:blipFill>
          <a:blip r:embed="rId5"/>
          <a:stretch>
            <a:fillRect/>
          </a:stretch>
        </p:blipFill>
        <p:spPr>
          <a:xfrm>
            <a:off x="4136390" y="1283335"/>
            <a:ext cx="4215765" cy="4427855"/>
          </a:xfrm>
          <a:prstGeom prst="rect">
            <a:avLst/>
          </a:prstGeom>
        </p:spPr>
      </p:pic>
      <p:pic>
        <p:nvPicPr>
          <p:cNvPr id="5" name="图片 4"/>
          <p:cNvPicPr>
            <a:picLocks noChangeAspect="1"/>
          </p:cNvPicPr>
          <p:nvPr/>
        </p:nvPicPr>
        <p:blipFill>
          <a:blip r:embed="rId6"/>
          <a:stretch>
            <a:fillRect/>
          </a:stretch>
        </p:blipFill>
        <p:spPr>
          <a:xfrm>
            <a:off x="643255" y="1283335"/>
            <a:ext cx="3262630" cy="52870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百川智能的</a:t>
            </a:r>
            <a:r>
              <a:rPr lang="en-US" altLang="zh-CN" sz="4400">
                <a:sym typeface="+mn-ea"/>
              </a:rPr>
              <a:t>RAG</a:t>
            </a:r>
            <a:r>
              <a:rPr lang="zh-CN" altLang="en-US" sz="4400">
                <a:sym typeface="+mn-ea"/>
              </a:rPr>
              <a:t>实践：未来方向</a:t>
            </a:r>
            <a:endParaRPr lang="zh-CN" altLang="en-US" sz="4400" b="1" dirty="0">
              <a:latin typeface="微软雅黑" charset="-122"/>
              <a:ea typeface="微软雅黑" charset="-122"/>
            </a:endParaRPr>
          </a:p>
        </p:txBody>
      </p:sp>
      <p:sp>
        <p:nvSpPr>
          <p:cNvPr id="2" name="内容占位符 1"/>
          <p:cNvSpPr>
            <a:spLocks noGrp="1"/>
          </p:cNvSpPr>
          <p:nvPr>
            <p:ph idx="1"/>
          </p:nvPr>
        </p:nvSpPr>
        <p:spPr>
          <a:xfrm>
            <a:off x="833755" y="1490345"/>
            <a:ext cx="10515600" cy="4351338"/>
          </a:xfrm>
        </p:spPr>
        <p:txBody>
          <a:bodyPr/>
          <a:p>
            <a:r>
              <a:rPr lang="en-US" altLang="zh-CN">
                <a:sym typeface="+mn-ea"/>
              </a:rPr>
              <a:t>Know </a:t>
            </a:r>
            <a:r>
              <a:rPr lang="en-US" altLang="zh-CN">
                <a:sym typeface="+mn-ea"/>
              </a:rPr>
              <a:t>Unknown</a:t>
            </a:r>
            <a:endParaRPr lang="en-US" altLang="zh-CN"/>
          </a:p>
          <a:p>
            <a:r>
              <a:rPr lang="zh-CN" altLang="en-US">
                <a:sym typeface="+mn-ea"/>
              </a:rPr>
              <a:t>工具调用</a:t>
            </a:r>
            <a:endParaRPr lang="zh-CN" altLang="en-US"/>
          </a:p>
          <a:p>
            <a:r>
              <a:rPr lang="zh-CN" altLang="en-US">
                <a:sym typeface="+mn-ea"/>
              </a:rPr>
              <a:t>规划能力</a:t>
            </a:r>
            <a:endParaRPr lang="zh-CN" altLang="en-US">
              <a:sym typeface="+mn-ea"/>
            </a:endParaRPr>
          </a:p>
          <a:p>
            <a:r>
              <a:rPr lang="zh-CN" altLang="en-US">
                <a:sym typeface="+mn-ea"/>
              </a:rPr>
              <a:t>基于多模态的</a:t>
            </a:r>
            <a:r>
              <a:rPr lang="en-US" altLang="zh-CN">
                <a:sym typeface="+mn-ea"/>
              </a:rPr>
              <a:t>Web </a:t>
            </a:r>
            <a:r>
              <a:rPr lang="en-US" altLang="zh-CN">
                <a:sym typeface="+mn-ea"/>
              </a:rPr>
              <a:t>Agent</a:t>
            </a:r>
            <a:endParaRPr lang="zh-CN" altLang="en-US"/>
          </a:p>
          <a:p>
            <a:r>
              <a:rPr lang="zh-CN" altLang="en-US">
                <a:sym typeface="+mn-ea"/>
              </a:rPr>
              <a:t>主动学习</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122363"/>
            <a:ext cx="9144000" cy="2387600"/>
          </a:xfrm>
        </p:spPr>
        <p:txBody>
          <a:bodyPr/>
          <a:p>
            <a:r>
              <a:rPr lang="en-US" altLang="zh-CN"/>
              <a:t>Thanks</a:t>
            </a:r>
            <a:endParaRPr lang="en-US" altLang="zh-CN"/>
          </a:p>
        </p:txBody>
      </p:sp>
      <p:sp>
        <p:nvSpPr>
          <p:cNvPr id="3" name="副标题 2"/>
          <p:cNvSpPr>
            <a:spLocks noGrp="1"/>
          </p:cNvSpPr>
          <p:nvPr>
            <p:ph type="subTitle" idx="1"/>
          </p:nvPr>
        </p:nvSpPr>
        <p:spPr/>
        <p:txBody>
          <a:bodyPr/>
          <a:p>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zh-CN" altLang="en-US" sz="4400">
                <a:sym typeface="+mn-ea"/>
              </a:rPr>
              <a:t>百川智能</a:t>
            </a:r>
            <a:endParaRPr lang="zh-CN" altLang="en-US" sz="4400">
              <a:sym typeface="+mn-ea"/>
            </a:endParaRPr>
          </a:p>
        </p:txBody>
      </p:sp>
      <p:pic>
        <p:nvPicPr>
          <p:cNvPr id="3" name="图片 2"/>
          <p:cNvPicPr>
            <a:picLocks noChangeAspect="1"/>
          </p:cNvPicPr>
          <p:nvPr/>
        </p:nvPicPr>
        <p:blipFill>
          <a:blip r:embed="rId4"/>
          <a:stretch>
            <a:fillRect/>
          </a:stretch>
        </p:blipFill>
        <p:spPr>
          <a:xfrm>
            <a:off x="289560" y="1273175"/>
            <a:ext cx="6196330" cy="3551555"/>
          </a:xfrm>
          <a:prstGeom prst="rect">
            <a:avLst/>
          </a:prstGeom>
        </p:spPr>
      </p:pic>
      <p:pic>
        <p:nvPicPr>
          <p:cNvPr id="5" name="内容占位符 4"/>
          <p:cNvPicPr>
            <a:picLocks noChangeAspect="1"/>
          </p:cNvPicPr>
          <p:nvPr>
            <p:ph idx="1"/>
          </p:nvPr>
        </p:nvPicPr>
        <p:blipFill>
          <a:blip r:embed="rId5"/>
          <a:stretch>
            <a:fillRect/>
          </a:stretch>
        </p:blipFill>
        <p:spPr>
          <a:xfrm>
            <a:off x="7428865" y="1169670"/>
            <a:ext cx="4573270" cy="3219450"/>
          </a:xfrm>
          <a:prstGeom prst="rect">
            <a:avLst/>
          </a:prstGeom>
        </p:spPr>
      </p:pic>
      <p:pic>
        <p:nvPicPr>
          <p:cNvPr id="7" name="图片 6"/>
          <p:cNvPicPr>
            <a:picLocks noChangeAspect="1"/>
          </p:cNvPicPr>
          <p:nvPr/>
        </p:nvPicPr>
        <p:blipFill>
          <a:blip r:embed="rId6"/>
          <a:stretch>
            <a:fillRect/>
          </a:stretch>
        </p:blipFill>
        <p:spPr>
          <a:xfrm>
            <a:off x="6224270" y="4686935"/>
            <a:ext cx="5568950" cy="194881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介绍</a:t>
            </a:r>
            <a:endParaRPr lang="zh-CN" altLang="en-US" sz="4400" b="1" dirty="0">
              <a:latin typeface="微软雅黑" charset="-122"/>
              <a:ea typeface="微软雅黑" charset="-122"/>
            </a:endParaRPr>
          </a:p>
        </p:txBody>
      </p:sp>
      <p:sp>
        <p:nvSpPr>
          <p:cNvPr id="2" name="内容占位符 1"/>
          <p:cNvSpPr>
            <a:spLocks noGrp="1"/>
          </p:cNvSpPr>
          <p:nvPr>
            <p:ph idx="1"/>
          </p:nvPr>
        </p:nvSpPr>
        <p:spPr>
          <a:xfrm>
            <a:off x="838200" y="1825625"/>
            <a:ext cx="10515600" cy="4351338"/>
          </a:xfrm>
        </p:spPr>
        <p:txBody>
          <a:bodyPr/>
          <a:p>
            <a:r>
              <a:rPr lang="en-US" altLang="zh-CN">
                <a:latin typeface="HanziPen SC Regular" panose="03000300000000000000" charset="-122"/>
                <a:ea typeface="HanziPen SC Regular" panose="03000300000000000000" charset="-122"/>
                <a:cs typeface="HanziPen SC Regular" panose="03000300000000000000" charset="-122"/>
              </a:rPr>
              <a:t>What</a:t>
            </a:r>
            <a:r>
              <a:rPr lang="zh-CN" altLang="en-US">
                <a:latin typeface="HanziPen SC Regular" panose="03000300000000000000" charset="-122"/>
                <a:ea typeface="HanziPen SC Regular" panose="03000300000000000000" charset="-122"/>
                <a:cs typeface="HanziPen SC Regular" panose="03000300000000000000" charset="-122"/>
              </a:rPr>
              <a:t>？</a:t>
            </a:r>
            <a:endParaRPr lang="en-US" altLang="zh-CN">
              <a:latin typeface="HanziPen SC Regular" panose="03000300000000000000" charset="-122"/>
              <a:ea typeface="HanziPen SC Regular" panose="03000300000000000000" charset="-122"/>
              <a:cs typeface="HanziPen SC Regular" panose="03000300000000000000" charset="-122"/>
            </a:endParaRPr>
          </a:p>
          <a:p>
            <a:r>
              <a:rPr lang="en-US" altLang="zh-CN">
                <a:latin typeface="HanziPen SC Regular" panose="03000300000000000000" charset="-122"/>
                <a:ea typeface="HanziPen SC Regular" panose="03000300000000000000" charset="-122"/>
                <a:cs typeface="HanziPen SC Regular" panose="03000300000000000000" charset="-122"/>
              </a:rPr>
              <a:t>When</a:t>
            </a:r>
            <a:r>
              <a:rPr lang="zh-CN" altLang="en-US">
                <a:latin typeface="HanziPen SC Regular" panose="03000300000000000000" charset="-122"/>
                <a:ea typeface="HanziPen SC Regular" panose="03000300000000000000" charset="-122"/>
                <a:cs typeface="HanziPen SC Regular" panose="03000300000000000000" charset="-122"/>
              </a:rPr>
              <a:t>？</a:t>
            </a:r>
            <a:endParaRPr lang="zh-CN" altLang="en-US">
              <a:latin typeface="HanziPen SC Regular" panose="03000300000000000000" charset="-122"/>
              <a:ea typeface="HanziPen SC Regular" panose="03000300000000000000" charset="-122"/>
              <a:cs typeface="HanziPen SC Regular" panose="03000300000000000000" charset="-122"/>
            </a:endParaRPr>
          </a:p>
          <a:p>
            <a:r>
              <a:rPr lang="en-US" altLang="zh-CN">
                <a:latin typeface="HanziPen SC Regular" panose="03000300000000000000" charset="-122"/>
                <a:ea typeface="HanziPen SC Regular" panose="03000300000000000000" charset="-122"/>
                <a:cs typeface="HanziPen SC Regular" panose="03000300000000000000" charset="-122"/>
              </a:rPr>
              <a:t>How</a:t>
            </a:r>
            <a:r>
              <a:rPr lang="zh-CN" altLang="en-US">
                <a:latin typeface="HanziPen SC Regular" panose="03000300000000000000" charset="-122"/>
                <a:ea typeface="HanziPen SC Regular" panose="03000300000000000000" charset="-122"/>
                <a:cs typeface="HanziPen SC Regular" panose="03000300000000000000" charset="-122"/>
              </a:rPr>
              <a:t>？</a:t>
            </a:r>
            <a:endParaRPr lang="zh-CN" altLang="en-US">
              <a:latin typeface="HanziPen SC Regular" panose="03000300000000000000" charset="-122"/>
              <a:ea typeface="HanziPen SC Regular" panose="03000300000000000000" charset="-122"/>
              <a:cs typeface="HanziPen SC Regular" panose="03000300000000000000"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What </a:t>
            </a:r>
            <a:r>
              <a:rPr lang="en-US" altLang="zh-CN" sz="4400">
                <a:sym typeface="+mn-ea"/>
              </a:rPr>
              <a:t>-</a:t>
            </a:r>
            <a:r>
              <a:rPr lang="en-US" altLang="zh-CN" sz="4400">
                <a:sym typeface="+mn-ea"/>
              </a:rPr>
              <a:t> RAG</a:t>
            </a:r>
            <a:r>
              <a:rPr lang="zh-CN" altLang="en-US" sz="4400">
                <a:sym typeface="+mn-ea"/>
              </a:rPr>
              <a:t>技术简介</a:t>
            </a:r>
            <a:endParaRPr lang="zh-CN" altLang="en-US" sz="4400" b="1" dirty="0">
              <a:latin typeface="微软雅黑" charset="-122"/>
              <a:ea typeface="微软雅黑" charset="-122"/>
            </a:endParaRPr>
          </a:p>
        </p:txBody>
      </p:sp>
      <p:sp>
        <p:nvSpPr>
          <p:cNvPr id="2" name="内容占位符 1"/>
          <p:cNvSpPr>
            <a:spLocks noGrp="1"/>
          </p:cNvSpPr>
          <p:nvPr>
            <p:ph idx="1"/>
          </p:nvPr>
        </p:nvSpPr>
        <p:spPr>
          <a:xfrm>
            <a:off x="838200" y="1490345"/>
            <a:ext cx="10515600" cy="4351338"/>
          </a:xfrm>
        </p:spPr>
        <p:txBody>
          <a:bodyPr/>
          <a:p>
            <a:r>
              <a:rPr lang="zh-CN">
                <a:sym typeface="+mn-ea"/>
              </a:rPr>
              <a:t>检索</a:t>
            </a:r>
            <a:r>
              <a:rPr lang="en-US" altLang="zh-CN">
                <a:sym typeface="+mn-ea"/>
              </a:rPr>
              <a:t>Retrival + </a:t>
            </a:r>
            <a:r>
              <a:rPr lang="zh-CN" altLang="en-US">
                <a:sym typeface="+mn-ea"/>
              </a:rPr>
              <a:t>生成</a:t>
            </a:r>
            <a:r>
              <a:rPr lang="en-US" altLang="zh-CN">
                <a:sym typeface="+mn-ea"/>
              </a:rPr>
              <a:t> Generator</a:t>
            </a:r>
            <a:endParaRPr lang="en-US" altLang="zh-CN"/>
          </a:p>
          <a:p>
            <a:pPr marL="0" indent="0">
              <a:buNone/>
            </a:pPr>
            <a:endParaRPr lang="en-US" altLang="zh-CN"/>
          </a:p>
          <a:p>
            <a:pPr marL="0" indent="0">
              <a:buNone/>
            </a:pPr>
            <a:endParaRPr lang="zh-CN" altLang="en-US"/>
          </a:p>
          <a:p>
            <a:endParaRPr lang="zh-CN" altLang="en-US"/>
          </a:p>
        </p:txBody>
      </p:sp>
      <p:pic>
        <p:nvPicPr>
          <p:cNvPr id="4" name="图片 3"/>
          <p:cNvPicPr>
            <a:picLocks noChangeAspect="1"/>
          </p:cNvPicPr>
          <p:nvPr/>
        </p:nvPicPr>
        <p:blipFill>
          <a:blip r:embed="rId4"/>
          <a:stretch>
            <a:fillRect/>
          </a:stretch>
        </p:blipFill>
        <p:spPr>
          <a:xfrm>
            <a:off x="1245870" y="2178685"/>
            <a:ext cx="6467475" cy="40068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What - RAG</a:t>
            </a:r>
            <a:r>
              <a:rPr lang="zh-CN" altLang="en-US" sz="4400">
                <a:sym typeface="+mn-ea"/>
              </a:rPr>
              <a:t>三类</a:t>
            </a:r>
            <a:r>
              <a:rPr lang="zh-CN" altLang="en-US" sz="4400">
                <a:sym typeface="+mn-ea"/>
              </a:rPr>
              <a:t>范式</a:t>
            </a:r>
            <a:endParaRPr lang="zh-CN" altLang="en-US" sz="4400">
              <a:sym typeface="+mn-ea"/>
            </a:endParaRPr>
          </a:p>
        </p:txBody>
      </p:sp>
      <p:sp>
        <p:nvSpPr>
          <p:cNvPr id="2" name="内容占位符 1"/>
          <p:cNvSpPr>
            <a:spLocks noGrp="1"/>
          </p:cNvSpPr>
          <p:nvPr>
            <p:ph idx="1"/>
          </p:nvPr>
        </p:nvSpPr>
        <p:spPr>
          <a:xfrm>
            <a:off x="838200" y="1490345"/>
            <a:ext cx="10515600" cy="4351338"/>
          </a:xfrm>
        </p:spPr>
        <p:txBody>
          <a:bodyPr/>
          <a:p>
            <a:pPr marL="342900" indent="-342900">
              <a:lnSpc>
                <a:spcPct val="210000"/>
              </a:lnSpc>
              <a:buFont typeface="Arial" panose="020B0604020202020204" pitchFamily="34" charset="0"/>
              <a:buAutoNum type="arabicPeriod"/>
            </a:pPr>
            <a:r>
              <a:rPr lang="zh-CN" altLang="en-US">
                <a:solidFill>
                  <a:schemeClr val="tx1"/>
                </a:solidFill>
                <a:latin typeface="Arial Bold" panose="020B0604020202020204" charset="0"/>
                <a:cs typeface="Arial Bold" panose="020B0604020202020204" charset="0"/>
                <a:sym typeface="+mn-ea"/>
              </a:rPr>
              <a:t>边生成，边验证</a:t>
            </a:r>
            <a:endParaRPr lang="zh-CN" altLang="en-US">
              <a:solidFill>
                <a:schemeClr val="tx1"/>
              </a:solidFill>
              <a:latin typeface="Arial Bold" panose="020B0604020202020204" charset="0"/>
              <a:cs typeface="Arial Bold" panose="020B0604020202020204" charset="0"/>
            </a:endParaRPr>
          </a:p>
          <a:p>
            <a:pPr marL="342900" indent="-342900">
              <a:lnSpc>
                <a:spcPct val="210000"/>
              </a:lnSpc>
              <a:buFont typeface="Arial" panose="020B0604020202020204" pitchFamily="34" charset="0"/>
              <a:buAutoNum type="arabicPeriod"/>
            </a:pPr>
            <a:r>
              <a:rPr lang="zh-CN" altLang="en-US">
                <a:solidFill>
                  <a:schemeClr val="tx1"/>
                </a:solidFill>
                <a:latin typeface="Arial Bold" panose="020B0604020202020204" charset="0"/>
                <a:cs typeface="Arial Bold" panose="020B0604020202020204" charset="0"/>
                <a:sym typeface="+mn-ea"/>
              </a:rPr>
              <a:t>多步搜索，整合信息</a:t>
            </a:r>
            <a:endParaRPr lang="zh-CN" altLang="en-US">
              <a:solidFill>
                <a:schemeClr val="tx1"/>
              </a:solidFill>
              <a:latin typeface="Arial Bold" panose="020B0604020202020204" charset="0"/>
              <a:cs typeface="Arial Bold" panose="020B0604020202020204" charset="0"/>
              <a:sym typeface="+mn-ea"/>
            </a:endParaRPr>
          </a:p>
          <a:p>
            <a:pPr marL="342900" indent="-342900">
              <a:lnSpc>
                <a:spcPct val="210000"/>
              </a:lnSpc>
              <a:buFont typeface="Arial" panose="020B0604020202020204" pitchFamily="34" charset="0"/>
              <a:buAutoNum type="arabicPeriod"/>
            </a:pPr>
            <a:r>
              <a:rPr lang="en-US" altLang="zh-CN">
                <a:solidFill>
                  <a:schemeClr val="tx1"/>
                </a:solidFill>
                <a:latin typeface="Arial Bold" panose="020B0604020202020204" charset="0"/>
                <a:cs typeface="Arial Bold" panose="020B0604020202020204" charset="0"/>
                <a:sym typeface="+mn-ea"/>
              </a:rPr>
              <a:t>Search Agent</a:t>
            </a:r>
            <a:endParaRPr lang="en-US" altLang="zh-CN">
              <a:solidFill>
                <a:schemeClr val="tx1"/>
              </a:solidFill>
              <a:latin typeface="Arial Bold" panose="020B0604020202020204" charset="0"/>
              <a:cs typeface="Arial Bold" panose="020B06040202020202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——边生成，边</a:t>
            </a:r>
            <a:r>
              <a:rPr lang="zh-CN" altLang="en-US" sz="4400">
                <a:sym typeface="+mn-ea"/>
              </a:rPr>
              <a:t>校验</a:t>
            </a:r>
            <a:endParaRPr lang="zh-CN" altLang="en-US" sz="4400">
              <a:sym typeface="+mn-ea"/>
            </a:endParaRPr>
          </a:p>
        </p:txBody>
      </p:sp>
      <p:sp>
        <p:nvSpPr>
          <p:cNvPr id="2" name="内容占位符 1"/>
          <p:cNvSpPr>
            <a:spLocks noGrp="1"/>
          </p:cNvSpPr>
          <p:nvPr>
            <p:ph idx="1"/>
          </p:nvPr>
        </p:nvSpPr>
        <p:spPr>
          <a:xfrm>
            <a:off x="838200" y="1490345"/>
            <a:ext cx="5848985" cy="4351655"/>
          </a:xfrm>
        </p:spPr>
        <p:txBody>
          <a:bodyPr>
            <a:normAutofit/>
          </a:bodyPr>
          <a:p>
            <a:pPr marL="0" indent="0">
              <a:lnSpc>
                <a:spcPct val="130000"/>
              </a:lnSpc>
              <a:buNone/>
            </a:pPr>
            <a:r>
              <a:rPr sz="1800" b="1">
                <a:solidFill>
                  <a:schemeClr val="tx1"/>
                </a:solidFill>
                <a:latin typeface="Arial Bold" panose="020B0604020202020204" charset="0"/>
                <a:cs typeface="Arial Bold" panose="020B0604020202020204" charset="0"/>
                <a:sym typeface="+mn-ea"/>
              </a:rPr>
              <a:t>Toolformer</a:t>
            </a:r>
            <a:r>
              <a:rPr lang="en-US" sz="1800" b="1">
                <a:solidFill>
                  <a:schemeClr val="tx1"/>
                </a:solidFill>
                <a:latin typeface="Arial Bold" panose="020B0604020202020204" charset="0"/>
                <a:cs typeface="Arial Bold" panose="020B0604020202020204" charset="0"/>
                <a:sym typeface="+mn-ea"/>
              </a:rPr>
              <a:t> </a:t>
            </a:r>
            <a:r>
              <a:rPr lang="zh-CN" altLang="en-US" sz="1800" b="1">
                <a:solidFill>
                  <a:schemeClr val="tx1"/>
                </a:solidFill>
                <a:latin typeface="Arial Bold" panose="020B0604020202020204" charset="0"/>
                <a:cs typeface="Arial Bold" panose="020B0604020202020204" charset="0"/>
                <a:sym typeface="+mn-ea"/>
              </a:rPr>
              <a:t>（</a:t>
            </a:r>
            <a:r>
              <a:rPr lang="en-US" sz="1800" b="1">
                <a:solidFill>
                  <a:schemeClr val="tx1"/>
                </a:solidFill>
                <a:latin typeface="Arial Bold" panose="020B0604020202020204" charset="0"/>
                <a:cs typeface="Arial Bold" panose="020B0604020202020204" charset="0"/>
                <a:sym typeface="+mn-ea"/>
              </a:rPr>
              <a:t>Meta </a:t>
            </a:r>
            <a:r>
              <a:rPr lang="zh-CN" altLang="en-US" sz="1800" b="1">
                <a:solidFill>
                  <a:schemeClr val="tx1"/>
                </a:solidFill>
                <a:latin typeface="Arial Bold" panose="020B0604020202020204" charset="0"/>
                <a:cs typeface="Arial Bold" panose="020B0604020202020204" charset="0"/>
                <a:sym typeface="+mn-ea"/>
              </a:rPr>
              <a:t>）</a:t>
            </a:r>
            <a:endParaRPr lang="en-US" sz="1800" b="1">
              <a:solidFill>
                <a:schemeClr val="tx1"/>
              </a:solidFill>
              <a:latin typeface="Arial Bold" panose="020B0604020202020204" charset="0"/>
              <a:cs typeface="Arial Bold" panose="020B0604020202020204" charset="0"/>
            </a:endParaRPr>
          </a:p>
          <a:p>
            <a:pPr marL="0" indent="0" algn="l">
              <a:lnSpc>
                <a:spcPct val="120000"/>
              </a:lnSpc>
              <a:buClrTx/>
              <a:buSzTx/>
              <a:buFontTx/>
              <a:buNone/>
            </a:pPr>
            <a:endParaRPr lang="en-US" altLang="zh-CN" sz="1800">
              <a:solidFill>
                <a:schemeClr val="tx1"/>
              </a:solidFill>
              <a:latin typeface="Arial Bold" panose="020B0604020202020204" charset="0"/>
              <a:cs typeface="Arial Bold" panose="020B0604020202020204" charset="0"/>
            </a:endParaRPr>
          </a:p>
          <a:p>
            <a:pPr marL="0" indent="0" algn="l">
              <a:lnSpc>
                <a:spcPct val="120000"/>
              </a:lnSpc>
              <a:buClrTx/>
              <a:buSzTx/>
              <a:buFontTx/>
              <a:buNone/>
            </a:pPr>
            <a:r>
              <a:rPr lang="en-US" altLang="zh-CN" sz="1800">
                <a:solidFill>
                  <a:schemeClr val="tx1"/>
                </a:solidFill>
                <a:latin typeface="Arial Bold" panose="020B0604020202020204" charset="0"/>
                <a:cs typeface="Arial Bold" panose="020B0604020202020204" charset="0"/>
                <a:sym typeface="+mn-ea"/>
              </a:rPr>
              <a:t>模型</a:t>
            </a:r>
            <a:r>
              <a:rPr lang="zh-CN" altLang="en-US" sz="1800">
                <a:solidFill>
                  <a:schemeClr val="tx1"/>
                </a:solidFill>
                <a:latin typeface="Arial Bold" panose="020B0604020202020204" charset="0"/>
                <a:cs typeface="Arial Bold" panose="020B0604020202020204" charset="0"/>
                <a:sym typeface="+mn-ea"/>
              </a:rPr>
              <a:t>在答案生成过程中</a:t>
            </a:r>
            <a:r>
              <a:rPr lang="en-US" altLang="zh-CN" sz="1800">
                <a:solidFill>
                  <a:schemeClr val="tx1"/>
                </a:solidFill>
                <a:latin typeface="Arial Bold" panose="020B0604020202020204" charset="0"/>
                <a:cs typeface="Arial Bold" panose="020B0604020202020204" charset="0"/>
                <a:sym typeface="+mn-ea"/>
              </a:rPr>
              <a:t>自主决定调用不同的 API（搜索引擎、问答系统、计算器、百科检索等</a:t>
            </a:r>
            <a:r>
              <a:rPr lang="zh-CN" altLang="en-US" sz="1800">
                <a:solidFill>
                  <a:schemeClr val="tx1"/>
                </a:solidFill>
                <a:latin typeface="Arial Bold" panose="020B0604020202020204" charset="0"/>
                <a:cs typeface="Arial Bold" panose="020B0604020202020204" charset="0"/>
                <a:sym typeface="+mn-ea"/>
              </a:rPr>
              <a:t>）回答问题，获取答案后继续生成。</a:t>
            </a:r>
            <a:endParaRPr lang="zh-CN" altLang="en-US" sz="1800">
              <a:solidFill>
                <a:schemeClr val="tx1"/>
              </a:solidFill>
              <a:latin typeface="Arial Bold" panose="020B0604020202020204" charset="0"/>
              <a:cs typeface="Arial Bold" panose="020B0604020202020204" charset="0"/>
              <a:sym typeface="+mn-ea"/>
            </a:endParaRPr>
          </a:p>
        </p:txBody>
      </p:sp>
      <p:sp>
        <p:nvSpPr>
          <p:cNvPr id="5" name="文本框 4"/>
          <p:cNvSpPr txBox="1"/>
          <p:nvPr/>
        </p:nvSpPr>
        <p:spPr>
          <a:xfrm>
            <a:off x="7204075" y="6021705"/>
            <a:ext cx="5134610" cy="737235"/>
          </a:xfrm>
          <a:prstGeom prst="rect">
            <a:avLst/>
          </a:prstGeom>
          <a:noFill/>
        </p:spPr>
        <p:txBody>
          <a:bodyPr wrap="square" rtlCol="0" anchor="t">
            <a:spAutoFit/>
          </a:bodyPr>
          <a:p>
            <a:r>
              <a:rPr lang="zh-CN" altLang="en-US" sz="1400" b="1">
                <a:solidFill>
                  <a:schemeClr val="tx1"/>
                </a:solidFill>
              </a:rPr>
              <a:t>ToolFormer: Language Models Can Teach Themselves to Use Tools</a:t>
            </a:r>
            <a:endParaRPr lang="zh-CN" altLang="en-US" sz="1400">
              <a:solidFill>
                <a:schemeClr val="tx1"/>
              </a:solidFill>
            </a:endParaRPr>
          </a:p>
          <a:p>
            <a:r>
              <a:rPr sz="1400">
                <a:solidFill>
                  <a:schemeClr val="tx1"/>
                </a:solidFill>
              </a:rPr>
              <a:t>https://arxiv.org/pdf/2302.04761.pdf</a:t>
            </a:r>
            <a:r>
              <a:rPr lang="en-US" sz="1400">
                <a:solidFill>
                  <a:schemeClr val="tx1"/>
                </a:solidFill>
              </a:rPr>
              <a:t>  Meta AI</a:t>
            </a:r>
            <a:endParaRPr lang="en-US" sz="1400">
              <a:solidFill>
                <a:schemeClr val="tx1"/>
              </a:solidFill>
            </a:endParaRPr>
          </a:p>
        </p:txBody>
      </p:sp>
      <p:pic>
        <p:nvPicPr>
          <p:cNvPr id="3" name="图片 2"/>
          <p:cNvPicPr>
            <a:picLocks noChangeAspect="1"/>
          </p:cNvPicPr>
          <p:nvPr/>
        </p:nvPicPr>
        <p:blipFill>
          <a:blip r:embed="rId4"/>
          <a:stretch>
            <a:fillRect/>
          </a:stretch>
        </p:blipFill>
        <p:spPr>
          <a:xfrm>
            <a:off x="7305675" y="1152525"/>
            <a:ext cx="3500120" cy="47713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——多步搜索，整合</a:t>
            </a:r>
            <a:r>
              <a:rPr lang="zh-CN" altLang="en-US" sz="4400">
                <a:sym typeface="+mn-ea"/>
              </a:rPr>
              <a:t>信息</a:t>
            </a:r>
            <a:endParaRPr lang="zh-CN" altLang="en-US" sz="4400">
              <a:sym typeface="+mn-ea"/>
            </a:endParaRPr>
          </a:p>
        </p:txBody>
      </p:sp>
      <p:sp>
        <p:nvSpPr>
          <p:cNvPr id="2" name="内容占位符 1"/>
          <p:cNvSpPr>
            <a:spLocks noGrp="1"/>
          </p:cNvSpPr>
          <p:nvPr>
            <p:ph idx="1"/>
          </p:nvPr>
        </p:nvSpPr>
        <p:spPr>
          <a:xfrm>
            <a:off x="838200" y="1490345"/>
            <a:ext cx="5848985" cy="4351655"/>
          </a:xfrm>
        </p:spPr>
        <p:txBody>
          <a:bodyPr>
            <a:normAutofit/>
          </a:bodyPr>
          <a:p>
            <a:pPr marL="0" indent="0">
              <a:lnSpc>
                <a:spcPct val="120000"/>
              </a:lnSpc>
              <a:buNone/>
            </a:pPr>
            <a:r>
              <a:rPr lang="en-US" altLang="zh-CN" sz="1800" b="1">
                <a:solidFill>
                  <a:schemeClr val="tx1"/>
                </a:solidFill>
                <a:latin typeface="Arial Bold" panose="020B0604020202020204" charset="0"/>
                <a:cs typeface="Arial Bold" panose="020B0604020202020204" charset="0"/>
                <a:sym typeface="+mn-ea"/>
              </a:rPr>
              <a:t>LAMDA </a:t>
            </a:r>
            <a:r>
              <a:rPr lang="zh-CN" altLang="en-US" sz="1800" b="1">
                <a:solidFill>
                  <a:schemeClr val="tx1"/>
                </a:solidFill>
                <a:latin typeface="Arial Bold" panose="020B0604020202020204" charset="0"/>
                <a:cs typeface="Arial Bold" panose="020B0604020202020204" charset="0"/>
                <a:sym typeface="+mn-ea"/>
              </a:rPr>
              <a:t>（</a:t>
            </a:r>
            <a:r>
              <a:rPr lang="en-US" altLang="zh-CN" sz="1800" b="1">
                <a:solidFill>
                  <a:schemeClr val="tx1"/>
                </a:solidFill>
                <a:latin typeface="Arial Bold" panose="020B0604020202020204" charset="0"/>
                <a:cs typeface="Arial Bold" panose="020B0604020202020204" charset="0"/>
                <a:sym typeface="+mn-ea"/>
              </a:rPr>
              <a:t>Google</a:t>
            </a:r>
            <a:r>
              <a:rPr lang="zh-CN" altLang="en-US" sz="1800" b="1">
                <a:solidFill>
                  <a:schemeClr val="tx1"/>
                </a:solidFill>
                <a:latin typeface="Arial Bold" panose="020B0604020202020204" charset="0"/>
                <a:cs typeface="Arial Bold" panose="020B0604020202020204" charset="0"/>
                <a:sym typeface="+mn-ea"/>
              </a:rPr>
              <a:t>）</a:t>
            </a:r>
            <a:endParaRPr lang="zh-CN" altLang="en-US" sz="1800" b="1">
              <a:solidFill>
                <a:schemeClr val="tx1"/>
              </a:solidFill>
              <a:latin typeface="Arial Bold" panose="020B0604020202020204" charset="0"/>
              <a:cs typeface="Arial Bold" panose="020B0604020202020204" charset="0"/>
            </a:endParaRPr>
          </a:p>
          <a:p>
            <a:pPr>
              <a:lnSpc>
                <a:spcPct val="120000"/>
              </a:lnSpc>
            </a:pPr>
            <a:endParaRPr lang="en-US" altLang="zh-CN" sz="1800">
              <a:solidFill>
                <a:schemeClr val="tx1"/>
              </a:solidFill>
            </a:endParaRPr>
          </a:p>
          <a:p>
            <a:pPr marL="0" indent="0">
              <a:lnSpc>
                <a:spcPct val="120000"/>
              </a:lnSpc>
              <a:buNone/>
            </a:pPr>
            <a:r>
              <a:rPr lang="en-US" altLang="zh-CN" sz="1800">
                <a:solidFill>
                  <a:schemeClr val="tx1"/>
                </a:solidFill>
                <a:sym typeface="+mn-ea"/>
              </a:rPr>
              <a:t>LAMDA</a:t>
            </a:r>
            <a:r>
              <a:rPr lang="zh-CN" altLang="en-US" sz="1800">
                <a:solidFill>
                  <a:schemeClr val="tx1"/>
                </a:solidFill>
                <a:sym typeface="+mn-ea"/>
              </a:rPr>
              <a:t>通过微调模型，多步查询过程，判断当前</a:t>
            </a:r>
            <a:r>
              <a:rPr lang="en-US" altLang="zh-CN" sz="1800">
                <a:solidFill>
                  <a:schemeClr val="tx1"/>
                </a:solidFill>
                <a:sym typeface="+mn-ea"/>
              </a:rPr>
              <a:t>context</a:t>
            </a:r>
            <a:r>
              <a:rPr lang="zh-CN" altLang="en-US" sz="1800">
                <a:solidFill>
                  <a:schemeClr val="tx1"/>
                </a:solidFill>
                <a:sym typeface="+mn-ea"/>
              </a:rPr>
              <a:t>是否需要继续调用搜索获取更多信息，整合信息来生成答案</a:t>
            </a:r>
            <a:endParaRPr lang="zh-CN" altLang="en-US" sz="1800">
              <a:solidFill>
                <a:schemeClr val="tx1"/>
              </a:solidFill>
              <a:latin typeface="Arial Bold" panose="020B0604020202020204" charset="0"/>
              <a:cs typeface="Arial Bold" panose="020B0604020202020204" charset="0"/>
              <a:sym typeface="+mn-ea"/>
            </a:endParaRPr>
          </a:p>
        </p:txBody>
      </p:sp>
      <p:pic>
        <p:nvPicPr>
          <p:cNvPr id="4" name="图片 3"/>
          <p:cNvPicPr>
            <a:picLocks noChangeAspect="1"/>
          </p:cNvPicPr>
          <p:nvPr/>
        </p:nvPicPr>
        <p:blipFill>
          <a:blip r:embed="rId4"/>
          <a:stretch>
            <a:fillRect/>
          </a:stretch>
        </p:blipFill>
        <p:spPr>
          <a:xfrm>
            <a:off x="6692265" y="1321435"/>
            <a:ext cx="4815840" cy="4372610"/>
          </a:xfrm>
          <a:prstGeom prst="rect">
            <a:avLst/>
          </a:prstGeom>
        </p:spPr>
      </p:pic>
      <p:sp>
        <p:nvSpPr>
          <p:cNvPr id="7" name="文本框 6"/>
          <p:cNvSpPr txBox="1"/>
          <p:nvPr/>
        </p:nvSpPr>
        <p:spPr>
          <a:xfrm>
            <a:off x="6550660" y="6045200"/>
            <a:ext cx="7644130" cy="521970"/>
          </a:xfrm>
          <a:prstGeom prst="rect">
            <a:avLst/>
          </a:prstGeom>
          <a:noFill/>
        </p:spPr>
        <p:txBody>
          <a:bodyPr wrap="square" rtlCol="0" anchor="t">
            <a:spAutoFit/>
          </a:bodyPr>
          <a:p>
            <a:r>
              <a:rPr lang="zh-CN" altLang="en-US" sz="1400" b="1">
                <a:solidFill>
                  <a:schemeClr val="tx1"/>
                </a:solidFill>
              </a:rPr>
              <a:t>LaMDA: Language Models for Dialog Applications</a:t>
            </a:r>
            <a:endParaRPr lang="zh-CN" altLang="en-US" sz="1400">
              <a:solidFill>
                <a:schemeClr val="tx1"/>
              </a:solidFill>
            </a:endParaRPr>
          </a:p>
          <a:p>
            <a:r>
              <a:rPr lang="zh-CN" altLang="en-US" sz="1400">
                <a:solidFill>
                  <a:schemeClr val="tx1"/>
                </a:solidFill>
              </a:rPr>
              <a:t>https://arxiv.org/pdf/2201.08239.pdf</a:t>
            </a:r>
            <a:r>
              <a:rPr lang="en-US" altLang="zh-CN" sz="1400">
                <a:solidFill>
                  <a:schemeClr val="tx1"/>
                </a:solidFill>
              </a:rPr>
              <a:t>  Google </a:t>
            </a:r>
            <a:endParaRPr lang="en-US" altLang="zh-CN" sz="140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2" name="think-cell 幻灯片" r:id="rId2" imgW="0" imgH="0" progId="TCLayout.ActiveDocument.1">
                  <p:embed/>
                </p:oleObj>
              </mc:Choice>
              <mc:Fallback>
                <p:oleObj name="think-cell 幻灯片" r:id="rId2" imgW="0" imgH="0" progId="TCLayout.ActiveDocument.1">
                  <p:embed/>
                  <p:pic>
                    <p:nvPicPr>
                      <p:cNvPr id="0" name="对象 2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标题 16"/>
          <p:cNvSpPr>
            <a:spLocks noGrp="1"/>
          </p:cNvSpPr>
          <p:nvPr>
            <p:ph type="title"/>
          </p:nvPr>
        </p:nvSpPr>
        <p:spPr>
          <a:xfrm>
            <a:off x="833720" y="-1066356"/>
            <a:ext cx="9362400" cy="367751"/>
          </a:xfrm>
        </p:spPr>
        <p:txBody>
          <a:bodyPr vert="horz">
            <a:normAutofit fontScale="90000"/>
          </a:bodyPr>
          <a:lstStyle/>
          <a:p>
            <a:r>
              <a:rPr lang="zh-CN" altLang="en-US" sz="2000" dirty="0" smtClean="0">
                <a:latin typeface="微软雅黑" charset="-122"/>
                <a:ea typeface="微软雅黑" charset="-122"/>
                <a:cs typeface="Arial Unicode MS" panose="020B0604020202020204" charset="-122"/>
              </a:rPr>
              <a:t> </a:t>
            </a:r>
            <a:endParaRPr lang="zh-CN" altLang="en-US" sz="2000" dirty="0">
              <a:latin typeface="微软雅黑" charset="-122"/>
              <a:ea typeface="微软雅黑" charset="-122"/>
            </a:endParaRPr>
          </a:p>
        </p:txBody>
      </p:sp>
      <p:sp>
        <p:nvSpPr>
          <p:cNvPr id="6" name="标题 1"/>
          <p:cNvSpPr txBox="1"/>
          <p:nvPr/>
        </p:nvSpPr>
        <p:spPr>
          <a:xfrm>
            <a:off x="399661" y="328632"/>
            <a:ext cx="10727755" cy="542912"/>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95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微软雅黑" charset="-122"/>
              <a:ea typeface="微软雅黑" charset="-122"/>
              <a:cs typeface="Arial Unicode MS" panose="020B0604020202020204" charset="-122"/>
            </a:endParaRPr>
          </a:p>
        </p:txBody>
      </p:sp>
      <p:sp>
        <p:nvSpPr>
          <p:cNvPr id="326" name="标题 3"/>
          <p:cNvSpPr txBox="1"/>
          <p:nvPr/>
        </p:nvSpPr>
        <p:spPr>
          <a:xfrm>
            <a:off x="399455" y="211788"/>
            <a:ext cx="9362400" cy="367751"/>
          </a:xfrm>
          <a:prstGeom prst="rect">
            <a:avLst/>
          </a:prstGeom>
        </p:spPr>
        <p:txBody>
          <a:bodyPr vert="horz"/>
          <a:lstStyle>
            <a:lvl1pPr marL="252095" algn="l" defTabSz="914400" rtl="0" eaLnBrk="1" latinLnBrk="0" hangingPunct="1">
              <a:lnSpc>
                <a:spcPct val="100000"/>
              </a:lnSpc>
              <a:spcBef>
                <a:spcPct val="0"/>
              </a:spcBef>
              <a:buNone/>
              <a:defRPr sz="2400" b="0" kern="1200">
                <a:solidFill>
                  <a:schemeClr val="tx1"/>
                </a:solidFill>
                <a:latin typeface="Calibri" charset="0"/>
                <a:ea typeface="+mj-ea"/>
                <a:cs typeface="Calibri" charset="0"/>
              </a:defRPr>
            </a:lvl1pPr>
          </a:lstStyle>
          <a:p>
            <a:r>
              <a:rPr lang="en-US" altLang="zh-CN" sz="4400">
                <a:sym typeface="+mn-ea"/>
              </a:rPr>
              <a:t>RAG</a:t>
            </a:r>
            <a:r>
              <a:rPr lang="zh-CN" altLang="en-US" sz="4400">
                <a:sym typeface="+mn-ea"/>
              </a:rPr>
              <a:t>——多步搜索，整合</a:t>
            </a:r>
            <a:r>
              <a:rPr lang="zh-CN" altLang="en-US" sz="4400">
                <a:sym typeface="+mn-ea"/>
              </a:rPr>
              <a:t>信息</a:t>
            </a:r>
            <a:endParaRPr lang="zh-CN" altLang="en-US" sz="4400">
              <a:sym typeface="+mn-ea"/>
            </a:endParaRPr>
          </a:p>
        </p:txBody>
      </p:sp>
      <p:sp>
        <p:nvSpPr>
          <p:cNvPr id="2" name="内容占位符 1"/>
          <p:cNvSpPr>
            <a:spLocks noGrp="1"/>
          </p:cNvSpPr>
          <p:nvPr>
            <p:ph idx="1"/>
          </p:nvPr>
        </p:nvSpPr>
        <p:spPr>
          <a:xfrm>
            <a:off x="838200" y="1490345"/>
            <a:ext cx="5455285" cy="4351655"/>
          </a:xfrm>
        </p:spPr>
        <p:txBody>
          <a:bodyPr>
            <a:normAutofit/>
          </a:bodyPr>
          <a:p>
            <a:pPr marL="0" indent="0">
              <a:lnSpc>
                <a:spcPct val="120000"/>
              </a:lnSpc>
              <a:buNone/>
            </a:pPr>
            <a:r>
              <a:rPr lang="zh-CN" altLang="en-US" sz="1800" b="1">
                <a:solidFill>
                  <a:schemeClr val="tx1"/>
                </a:solidFill>
                <a:latin typeface="Arial Bold" panose="020B0604020202020204" charset="0"/>
                <a:cs typeface="Arial Bold" panose="020B0604020202020204" charset="0"/>
                <a:sym typeface="+mn-ea"/>
              </a:rPr>
              <a:t>FuRePA（阿里达摩院）</a:t>
            </a:r>
            <a:endParaRPr lang="zh-CN" altLang="en-US" sz="1800" b="1">
              <a:solidFill>
                <a:schemeClr val="tx1"/>
              </a:solidFill>
              <a:latin typeface="Arial Bold" panose="020B0604020202020204" charset="0"/>
              <a:cs typeface="Arial Bold" panose="020B0604020202020204" charset="0"/>
            </a:endParaRPr>
          </a:p>
          <a:p>
            <a:pPr>
              <a:lnSpc>
                <a:spcPct val="120000"/>
              </a:lnSpc>
            </a:pPr>
            <a:endParaRPr lang="en-US" altLang="zh-CN" sz="1800">
              <a:solidFill>
                <a:schemeClr val="tx1"/>
              </a:solidFill>
            </a:endParaRPr>
          </a:p>
          <a:p>
            <a:pPr marL="0" indent="0">
              <a:lnSpc>
                <a:spcPct val="120000"/>
              </a:lnSpc>
              <a:buNone/>
            </a:pPr>
            <a:r>
              <a:rPr sz="1800">
                <a:solidFill>
                  <a:schemeClr val="tx1"/>
                </a:solidFill>
                <a:sym typeface="+mn-ea"/>
              </a:rPr>
              <a:t>设计了最远推理</a:t>
            </a:r>
            <a:r>
              <a:rPr lang="zh-CN" sz="1800">
                <a:solidFill>
                  <a:schemeClr val="tx1"/>
                </a:solidFill>
                <a:sym typeface="+mn-ea"/>
              </a:rPr>
              <a:t>（Furthest Reasoning</a:t>
            </a:r>
            <a:r>
              <a:rPr lang="en-US" altLang="zh-CN" sz="1800">
                <a:solidFill>
                  <a:schemeClr val="tx1"/>
                </a:solidFill>
                <a:sym typeface="+mn-ea"/>
              </a:rPr>
              <a:t> </a:t>
            </a:r>
            <a:r>
              <a:rPr lang="zh-CN" sz="1800">
                <a:solidFill>
                  <a:schemeClr val="tx1"/>
                </a:solidFill>
                <a:sym typeface="+mn-ea"/>
              </a:rPr>
              <a:t>）</a:t>
            </a:r>
            <a:r>
              <a:rPr sz="1800">
                <a:solidFill>
                  <a:schemeClr val="tx1"/>
                </a:solidFill>
                <a:sym typeface="+mn-ea"/>
              </a:rPr>
              <a:t>框架，</a:t>
            </a:r>
            <a:r>
              <a:rPr sz="1800">
                <a:solidFill>
                  <a:schemeClr val="tx1"/>
                </a:solidFill>
                <a:sym typeface="+mn-ea"/>
              </a:rPr>
              <a:t>通过</a:t>
            </a:r>
            <a:r>
              <a:rPr lang="en-US" sz="1800">
                <a:solidFill>
                  <a:schemeClr val="tx1"/>
                </a:solidFill>
                <a:sym typeface="+mn-ea"/>
              </a:rPr>
              <a:t>Mask </a:t>
            </a:r>
            <a:r>
              <a:rPr lang="zh-CN" altLang="en-US" sz="1800">
                <a:solidFill>
                  <a:schemeClr val="tx1"/>
                </a:solidFill>
                <a:sym typeface="+mn-ea"/>
              </a:rPr>
              <a:t>之前推理路径，鼓励</a:t>
            </a:r>
            <a:r>
              <a:rPr lang="en-US" altLang="zh-CN" sz="1800">
                <a:solidFill>
                  <a:schemeClr val="tx1"/>
                </a:solidFill>
                <a:sym typeface="+mn-ea"/>
              </a:rPr>
              <a:t>LLM</a:t>
            </a:r>
            <a:r>
              <a:rPr sz="1800">
                <a:solidFill>
                  <a:schemeClr val="tx1"/>
                </a:solidFill>
                <a:sym typeface="+mn-ea"/>
              </a:rPr>
              <a:t>在每次迭代中从头开始生成思维链</a:t>
            </a:r>
            <a:r>
              <a:rPr lang="zh-CN" sz="1800">
                <a:solidFill>
                  <a:schemeClr val="tx1"/>
                </a:solidFill>
                <a:sym typeface="+mn-ea"/>
              </a:rPr>
              <a:t>，从而跳出之前</a:t>
            </a:r>
            <a:r>
              <a:rPr sz="1800">
                <a:solidFill>
                  <a:schemeClr val="tx1"/>
                </a:solidFill>
                <a:sym typeface="+mn-ea"/>
              </a:rPr>
              <a:t>被误导的思考</a:t>
            </a:r>
            <a:r>
              <a:rPr lang="zh-CN" sz="1800">
                <a:solidFill>
                  <a:schemeClr val="tx1"/>
                </a:solidFill>
                <a:sym typeface="+mn-ea"/>
              </a:rPr>
              <a:t>路径；</a:t>
            </a:r>
            <a:endParaRPr lang="zh-CN" sz="1800">
              <a:solidFill>
                <a:schemeClr val="tx1"/>
              </a:solidFill>
              <a:sym typeface="+mn-ea"/>
            </a:endParaRPr>
          </a:p>
          <a:p>
            <a:pPr marL="0" indent="0">
              <a:lnSpc>
                <a:spcPct val="120000"/>
              </a:lnSpc>
              <a:buNone/>
            </a:pPr>
            <a:r>
              <a:rPr lang="zh-CN" sz="1800">
                <a:solidFill>
                  <a:schemeClr val="tx1"/>
                </a:solidFill>
                <a:sym typeface="+mn-ea"/>
              </a:rPr>
              <a:t>根据生成的搜索</a:t>
            </a:r>
            <a:r>
              <a:rPr lang="en-US" altLang="zh-CN" sz="1800">
                <a:solidFill>
                  <a:schemeClr val="tx1"/>
                </a:solidFill>
                <a:sym typeface="+mn-ea"/>
              </a:rPr>
              <a:t>query</a:t>
            </a:r>
            <a:r>
              <a:rPr sz="1800">
                <a:solidFill>
                  <a:schemeClr val="tx1"/>
                </a:solidFill>
                <a:sym typeface="+mn-ea"/>
              </a:rPr>
              <a:t>收集对当前问题有帮助的证据，进行多次迭代，迭代过程中鼓励模型重新思考。</a:t>
            </a:r>
            <a:endParaRPr sz="1800">
              <a:solidFill>
                <a:schemeClr val="tx1"/>
              </a:solidFill>
            </a:endParaRPr>
          </a:p>
          <a:p>
            <a:pPr>
              <a:lnSpc>
                <a:spcPct val="120000"/>
              </a:lnSpc>
            </a:pPr>
            <a:endParaRPr sz="1800">
              <a:solidFill>
                <a:schemeClr val="tx1"/>
              </a:solidFill>
              <a:sym typeface="+mn-ea"/>
            </a:endParaRPr>
          </a:p>
          <a:p>
            <a:pPr>
              <a:lnSpc>
                <a:spcPct val="120000"/>
              </a:lnSpc>
            </a:pPr>
            <a:endParaRPr sz="1800">
              <a:solidFill>
                <a:schemeClr val="tx1"/>
              </a:solidFill>
              <a:sym typeface="+mn-ea"/>
            </a:endParaRPr>
          </a:p>
          <a:p>
            <a:pPr>
              <a:lnSpc>
                <a:spcPct val="120000"/>
              </a:lnSpc>
            </a:pPr>
            <a:endParaRPr lang="zh-CN" altLang="en-US" sz="1800">
              <a:solidFill>
                <a:schemeClr val="tx1"/>
              </a:solidFill>
              <a:latin typeface="Arial Bold" panose="020B0604020202020204" charset="0"/>
              <a:cs typeface="Arial Bold" panose="020B0604020202020204" charset="0"/>
              <a:sym typeface="+mn-ea"/>
            </a:endParaRPr>
          </a:p>
        </p:txBody>
      </p:sp>
      <p:sp>
        <p:nvSpPr>
          <p:cNvPr id="5" name="文本框 4"/>
          <p:cNvSpPr txBox="1"/>
          <p:nvPr/>
        </p:nvSpPr>
        <p:spPr>
          <a:xfrm>
            <a:off x="6687185" y="5598160"/>
            <a:ext cx="5455285" cy="737235"/>
          </a:xfrm>
          <a:prstGeom prst="rect">
            <a:avLst/>
          </a:prstGeom>
          <a:noFill/>
        </p:spPr>
        <p:txBody>
          <a:bodyPr wrap="square" rtlCol="0" anchor="t">
            <a:spAutoFit/>
          </a:bodyPr>
          <a:p>
            <a:r>
              <a:rPr lang="zh-CN" altLang="en-US" sz="1400" b="1">
                <a:solidFill>
                  <a:schemeClr val="tx1"/>
                </a:solidFill>
              </a:rPr>
              <a:t>Furthest Reasoning with Plan Assessment: Stable Reasoning </a:t>
            </a:r>
            <a:endParaRPr lang="zh-CN" altLang="en-US" sz="1400" b="1">
              <a:solidFill>
                <a:schemeClr val="tx1"/>
              </a:solidFill>
            </a:endParaRPr>
          </a:p>
          <a:p>
            <a:r>
              <a:rPr lang="zh-CN" altLang="en-US" sz="1400" b="1">
                <a:solidFill>
                  <a:schemeClr val="tx1"/>
                </a:solidFill>
              </a:rPr>
              <a:t>Path with Retrieval-Augmented Large Language Models</a:t>
            </a:r>
            <a:endParaRPr lang="zh-CN" altLang="en-US" sz="1400" b="1">
              <a:solidFill>
                <a:schemeClr val="tx1"/>
              </a:solidFill>
            </a:endParaRPr>
          </a:p>
          <a:p>
            <a:r>
              <a:rPr lang="zh-CN" altLang="en-US" sz="1400">
                <a:solidFill>
                  <a:schemeClr val="tx1"/>
                </a:solidFill>
              </a:rPr>
              <a:t>https://arxiv.org/pdf/2309.12767.pdf</a:t>
            </a:r>
            <a:r>
              <a:rPr lang="en-US" altLang="zh-CN" sz="1400">
                <a:solidFill>
                  <a:schemeClr val="tx1"/>
                </a:solidFill>
              </a:rPr>
              <a:t>  </a:t>
            </a:r>
            <a:r>
              <a:rPr lang="zh-CN" altLang="en-US" sz="1400">
                <a:solidFill>
                  <a:schemeClr val="tx1"/>
                </a:solidFill>
              </a:rPr>
              <a:t>阿里达摩院</a:t>
            </a:r>
            <a:endParaRPr lang="zh-CN" altLang="en-US" sz="1400">
              <a:solidFill>
                <a:schemeClr val="tx1"/>
              </a:solidFill>
            </a:endParaRPr>
          </a:p>
        </p:txBody>
      </p:sp>
      <p:pic>
        <p:nvPicPr>
          <p:cNvPr id="3" name="图片 2"/>
          <p:cNvPicPr>
            <a:picLocks noChangeAspect="1"/>
          </p:cNvPicPr>
          <p:nvPr/>
        </p:nvPicPr>
        <p:blipFill>
          <a:blip r:embed="rId4"/>
          <a:stretch>
            <a:fillRect/>
          </a:stretch>
        </p:blipFill>
        <p:spPr>
          <a:xfrm>
            <a:off x="6462395" y="1623695"/>
            <a:ext cx="5576570" cy="3072765"/>
          </a:xfrm>
          <a:prstGeom prst="rect">
            <a:avLst/>
          </a:prstGeom>
        </p:spPr>
      </p:pic>
      <p:pic>
        <p:nvPicPr>
          <p:cNvPr id="8" name="图片 7"/>
          <p:cNvPicPr>
            <a:picLocks noChangeAspect="1"/>
          </p:cNvPicPr>
          <p:nvPr/>
        </p:nvPicPr>
        <p:blipFill>
          <a:blip r:embed="rId5"/>
          <a:stretch>
            <a:fillRect/>
          </a:stretch>
        </p:blipFill>
        <p:spPr>
          <a:xfrm>
            <a:off x="6445250" y="4791710"/>
            <a:ext cx="5610225" cy="7112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1.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THINKCELLSHAPEDONOTDELETE" val="thinkcellActiveDocDoNotDelete"/>
</p:tagLst>
</file>

<file path=ppt/tags/tag13.xml><?xml version="1.0" encoding="utf-8"?>
<p:tagLst xmlns:p="http://schemas.openxmlformats.org/presentationml/2006/main">
  <p:tag name="THINKCELLSHAPEDONOTDELETE" val="thinkcellActiveDocDoNotDelete"/>
</p:tagLst>
</file>

<file path=ppt/tags/tag14.xml><?xml version="1.0" encoding="utf-8"?>
<p:tagLst xmlns:p="http://schemas.openxmlformats.org/presentationml/2006/main">
  <p:tag name="THINKCELLSHAPEDONOTDELETE" val="thinkcellActiveDocDoNotDelete"/>
</p:tagLst>
</file>

<file path=ppt/tags/tag15.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THINKCELLSHAPEDONOTDELETE" val="thinkcellActiveDocDoNotDelete"/>
</p:tagLst>
</file>

<file path=ppt/tags/tag17.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hinkcellActiveDocDoNotDelete"/>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THINKCELLSHAPEDONOTDELETE" val="thinkcellActiveDocDoNotDelete"/>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THINKCELLSHAPEDONOTDELETE" val="thinkcellActiveDocDoNotDelete"/>
</p:tagLst>
</file>

<file path=ppt/tags/tag24.xml><?xml version="1.0" encoding="utf-8"?>
<p:tagLst xmlns:p="http://schemas.openxmlformats.org/presentationml/2006/main">
  <p:tag name="THINKCELLSHAPEDONOTDELETE" val="thinkcellActiveDocDoNotDelete"/>
</p:tagLst>
</file>

<file path=ppt/tags/tag25.xml><?xml version="1.0" encoding="utf-8"?>
<p:tagLst xmlns:p="http://schemas.openxmlformats.org/presentationml/2006/main">
  <p:tag name="THINKCELLSHAPEDONOTDELETE" val="thinkcellActiveDocDoNotDelete"/>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hinkcellActiveDocDoNotDelete"/>
</p:tagLst>
</file>

<file path=ppt/tags/tag28.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4282</Words>
  <Application>WPS 演示</Application>
  <PresentationFormat>Widescreen</PresentationFormat>
  <Paragraphs>323</Paragraphs>
  <Slides>28</Slides>
  <Notes>0</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28</vt:i4>
      </vt:variant>
      <vt:variant>
        <vt:lpstr>幻灯片标题</vt:lpstr>
      </vt:variant>
      <vt:variant>
        <vt:i4>28</vt:i4>
      </vt:variant>
    </vt:vector>
  </HeadingPairs>
  <TitlesOfParts>
    <vt:vector size="82" baseType="lpstr">
      <vt:lpstr>Arial</vt:lpstr>
      <vt:lpstr>宋体</vt:lpstr>
      <vt:lpstr>Wingdings</vt:lpstr>
      <vt:lpstr>微软雅黑</vt:lpstr>
      <vt:lpstr>汉仪旗黑</vt:lpstr>
      <vt:lpstr>Calibri</vt:lpstr>
      <vt:lpstr>Helvetica Neue</vt:lpstr>
      <vt:lpstr>Product Sans</vt:lpstr>
      <vt:lpstr>苹方-简</vt:lpstr>
      <vt:lpstr>Tahoma</vt:lpstr>
      <vt:lpstr>Azo Sans Bold</vt:lpstr>
      <vt:lpstr>Thonburi</vt:lpstr>
      <vt:lpstr>微软雅黑</vt:lpstr>
      <vt:lpstr>Arial Unicode MS</vt:lpstr>
      <vt:lpstr>宋体</vt:lpstr>
      <vt:lpstr>等线</vt:lpstr>
      <vt:lpstr>等线</vt:lpstr>
      <vt:lpstr>HanziPen SC Regular</vt:lpstr>
      <vt:lpstr>Söhne</vt:lpstr>
      <vt:lpstr>宋体-简</vt:lpstr>
      <vt:lpstr>Calibri Light</vt:lpstr>
      <vt:lpstr>Arial</vt:lpstr>
      <vt:lpstr>Times New Roman</vt:lpstr>
      <vt:lpstr>STKaiti</vt:lpstr>
      <vt:lpstr>Arial Bold</vt:lpstr>
      <vt:lpstr>Office Theme</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百川RAG实践之路</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百川大模型介绍</dc:title>
  <dc:creator>kun</dc:creator>
  <cp:lastModifiedBy>Fang Frank</cp:lastModifiedBy>
  <cp:revision>363</cp:revision>
  <dcterms:created xsi:type="dcterms:W3CDTF">2024-05-25T10:36:40Z</dcterms:created>
  <dcterms:modified xsi:type="dcterms:W3CDTF">2024-05-25T10:36:40Z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2052-5.2.0.7913</vt:lpwstr>
  </property>
</Properties>
</file>